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5" r:id="rId14"/>
    <p:sldId id="266" r:id="rId15"/>
    <p:sldId id="267" r:id="rId16"/>
    <p:sldId id="268" r:id="rId17"/>
    <p:sldId id="269" r:id="rId18"/>
    <p:sldId id="270" r:id="rId19"/>
    <p:sldId id="286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797675" cy="9928225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it-IT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88C3F63-9BC9-4ADF-A699-62830AA2E8B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28F883-1884-4B89-8E3B-A004959CC7AC}" type="slidenum">
              <a:rPr lang="it-IT"/>
              <a:pPr/>
              <a:t>1</a:t>
            </a:fld>
            <a:endParaRPr lang="it-IT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4FCDC6F-B96F-451C-A145-2170F4E0C3B3}" type="slidenum">
              <a:rPr lang="it-IT" sz="1400">
                <a:solidFill>
                  <a:srgbClr val="000000"/>
                </a:solidFill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</a:t>
            </a:fld>
            <a:endParaRPr lang="it-IT" sz="1400">
              <a:solidFill>
                <a:srgbClr val="000000"/>
              </a:solidFill>
            </a:endParaRPr>
          </a:p>
        </p:txBody>
      </p:sp>
      <p:sp>
        <p:nvSpPr>
          <p:cNvPr id="348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it-IT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4F2239-86B6-47CA-9CD2-2F1EDD69CF07}" type="slidenum">
              <a:rPr lang="it-IT"/>
              <a:pPr/>
              <a:t>10</a:t>
            </a:fld>
            <a:endParaRPr lang="it-IT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5AC4EF-5872-4032-A660-C8480F04F5BC}" type="slidenum">
              <a:rPr lang="it-IT"/>
              <a:pPr/>
              <a:t>12</a:t>
            </a:fld>
            <a:endParaRPr lang="it-IT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20F7A6-7167-4D6D-A7AE-715360EB5971}" type="slidenum">
              <a:rPr lang="it-IT"/>
              <a:pPr/>
              <a:t>13</a:t>
            </a:fld>
            <a:endParaRPr lang="it-IT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B2E550-5150-4F54-88D1-6BF069E0C299}" type="slidenum">
              <a:rPr lang="it-IT"/>
              <a:pPr/>
              <a:t>14</a:t>
            </a:fld>
            <a:endParaRPr lang="it-IT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13084D-FA9F-42D0-8649-17E5E386943B}" type="slidenum">
              <a:rPr lang="it-IT"/>
              <a:pPr/>
              <a:t>15</a:t>
            </a:fld>
            <a:endParaRPr lang="it-IT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57F9F9-423C-4C47-840C-E22B3B0DAEE7}" type="slidenum">
              <a:rPr lang="it-IT"/>
              <a:pPr/>
              <a:t>16</a:t>
            </a:fld>
            <a:endParaRPr lang="it-IT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A0EBB6-2536-4D4B-AC0C-133B64A2A15C}" type="slidenum">
              <a:rPr lang="it-IT"/>
              <a:pPr/>
              <a:t>18</a:t>
            </a:fld>
            <a:endParaRPr lang="it-IT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995C0D-707B-42FD-8327-089C04405964}" type="slidenum">
              <a:rPr lang="it-IT"/>
              <a:pPr/>
              <a:t>19</a:t>
            </a:fld>
            <a:endParaRPr lang="it-IT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3F595-9092-4B73-BD68-5A2050C33646}" type="slidenum">
              <a:rPr lang="it-IT"/>
              <a:pPr/>
              <a:t>20</a:t>
            </a:fld>
            <a:endParaRPr lang="it-IT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51D1AD-D9BC-49E0-9C9B-305F76A57F92}" type="slidenum">
              <a:rPr lang="it-IT"/>
              <a:pPr/>
              <a:t>21</a:t>
            </a:fld>
            <a:endParaRPr lang="it-IT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31FE0A-D056-4130-AD7B-62F9C7375A29}" type="slidenum">
              <a:rPr lang="it-IT"/>
              <a:pPr/>
              <a:t>2</a:t>
            </a:fld>
            <a:endParaRPr lang="it-IT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693632-E858-4B29-9935-A69141188450}" type="slidenum">
              <a:rPr lang="it-IT"/>
              <a:pPr/>
              <a:t>22</a:t>
            </a:fld>
            <a:endParaRPr lang="it-IT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D25224-84FE-4CCA-AA90-9722DE7F2E15}" type="slidenum">
              <a:rPr lang="it-IT"/>
              <a:pPr/>
              <a:t>23</a:t>
            </a:fld>
            <a:endParaRPr lang="it-IT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AA3753-F3CA-4490-8C31-F2CDBE4E7E82}" type="slidenum">
              <a:rPr lang="it-IT"/>
              <a:pPr/>
              <a:t>24</a:t>
            </a:fld>
            <a:endParaRPr lang="it-IT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234202-6ACB-4375-AE51-39FCB913F688}" type="slidenum">
              <a:rPr lang="it-IT"/>
              <a:pPr/>
              <a:t>25</a:t>
            </a:fld>
            <a:endParaRPr lang="it-IT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3263D-1913-4D43-9BF8-B8736338D18C}" type="slidenum">
              <a:rPr lang="it-IT"/>
              <a:pPr/>
              <a:t>26</a:t>
            </a:fld>
            <a:endParaRPr lang="it-IT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B1C1E4-1B97-4C8C-A9BF-5DD75FEA250B}" type="slidenum">
              <a:rPr lang="it-IT"/>
              <a:pPr/>
              <a:t>27</a:t>
            </a:fld>
            <a:endParaRPr lang="it-IT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45EDA9-7921-49AF-BD52-98DC859E706B}" type="slidenum">
              <a:rPr lang="it-IT"/>
              <a:pPr/>
              <a:t>28</a:t>
            </a:fld>
            <a:endParaRPr lang="it-IT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25CB1B-C7AB-4B12-87B9-6443CAFBB186}" type="slidenum">
              <a:rPr lang="it-IT"/>
              <a:pPr/>
              <a:t>29</a:t>
            </a:fld>
            <a:endParaRPr lang="it-IT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F3556B-85E2-4216-8237-0AB0ABDCC587}" type="slidenum">
              <a:rPr lang="it-IT"/>
              <a:pPr/>
              <a:t>30</a:t>
            </a:fld>
            <a:endParaRPr lang="it-IT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2342F5-234B-4DDF-95F6-3522C79AF416}" type="slidenum">
              <a:rPr lang="it-IT"/>
              <a:pPr/>
              <a:t>31</a:t>
            </a:fld>
            <a:endParaRPr lang="it-IT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37A78C-5199-43B2-A875-D995BB2D8E59}" type="slidenum">
              <a:rPr lang="it-IT"/>
              <a:pPr/>
              <a:t>3</a:t>
            </a:fld>
            <a:endParaRPr lang="it-IT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EB660C-3CF8-4EFC-B814-E713BD20508D}" type="slidenum">
              <a:rPr lang="it-IT"/>
              <a:pPr/>
              <a:t>4</a:t>
            </a:fld>
            <a:endParaRPr lang="it-IT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A98050-80A1-4C19-AB3F-8E7742F8555F}" type="slidenum">
              <a:rPr lang="it-IT"/>
              <a:pPr/>
              <a:t>5</a:t>
            </a:fld>
            <a:endParaRPr lang="it-IT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318977-0935-4282-AC5C-130125783217}" type="slidenum">
              <a:rPr lang="it-IT"/>
              <a:pPr/>
              <a:t>6</a:t>
            </a:fld>
            <a:endParaRPr lang="it-IT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053E22-83D5-43A2-B3B5-8E633136E048}" type="slidenum">
              <a:rPr lang="it-IT"/>
              <a:pPr/>
              <a:t>7</a:t>
            </a:fld>
            <a:endParaRPr lang="it-IT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20AAC7-06C5-4E9B-B929-F0DCD045399B}" type="slidenum">
              <a:rPr lang="it-IT"/>
              <a:pPr/>
              <a:t>8</a:t>
            </a:fld>
            <a:endParaRPr lang="it-IT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11075E-32E4-4139-AA12-9A0759290AC3}" type="slidenum">
              <a:rPr lang="it-IT"/>
              <a:pPr/>
              <a:t>9</a:t>
            </a:fld>
            <a:endParaRPr lang="it-IT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7188" cy="4467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360363"/>
            <a:ext cx="2055813" cy="57689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60363"/>
            <a:ext cx="6019800" cy="57689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1925" y="360363"/>
            <a:ext cx="6710363" cy="14684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3581400" y="6305550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9825B7-75FE-48D7-B9F3-FB0F435D09E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F5032F-7BC9-4FB9-8B42-2202211436E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CD0B9F-7F85-4A9E-92D6-478C872212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5D310C-EE91-4848-B41F-3AE8684BE69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88F0D7-4DA5-478B-A1C4-43B1DD195A4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ED9F54-B2E1-4F9A-88AC-225F4BDC91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F8E9AD-16B6-43A1-A604-0FC4D19A2DD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B99E73-E100-4F32-98FC-DEA65CA9122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796618-BFBA-4275-9B10-017F851B3A5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DE9AC61-5F8E-49E2-82BD-C44551BFC81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3550" y="274638"/>
            <a:ext cx="2117725" cy="58547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03950" cy="58547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60AF40-7E81-4FC9-8B3D-FBC29DD07D4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83BB293-139D-4C33-893C-D09BC34FB33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68B03F-21D3-406E-80E6-3BF80040B9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8E1156-0194-4080-855D-223AD8D4D8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1887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48797E-238D-4636-BBF9-E4F1875324A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3ACFC8-A4E7-456C-B0A2-DD9B316F70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5A9970-7810-49D2-B4A6-E1F02BDFB7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AE8FDC-BA02-46FF-A4B6-C9E31B429DD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91AAC8-01DC-4647-83A0-629A12AB6E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43D46E-0FB3-47AF-BD4C-DFCDDBA7F7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5F38EE-C490-475D-8363-652A57E2712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025" y="274638"/>
            <a:ext cx="1873250" cy="59721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0525" cy="59721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EE5C6E-FC5B-48FA-BA70-E24BCBF1D15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30/01/17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-815975" y="-815975"/>
            <a:ext cx="1638300" cy="1638300"/>
          </a:xfrm>
          <a:custGeom>
            <a:avLst/>
            <a:gdLst>
              <a:gd name="G0" fmla="+- 5402120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2120"/>
              <a:gd name="G18" fmla="*/ 5402120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5402120 10800 0"/>
              <a:gd name="G26" fmla="?: G9 G17 G25"/>
              <a:gd name="G27" fmla="?: G9 0 21600"/>
              <a:gd name="G28" fmla="cos 10800 0"/>
              <a:gd name="G29" fmla="sin 10800 0"/>
              <a:gd name="G30" fmla="sin 5402120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21600 w 21600"/>
              <a:gd name="T15" fmla="*/ 10800 h 21600"/>
              <a:gd name="T16" fmla="*/ 10800 w 21600"/>
              <a:gd name="T17" fmla="*/ 21600 h 21600"/>
              <a:gd name="T18" fmla="*/ 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CFAF4">
              <a:alpha val="32999"/>
            </a:srgbClr>
          </a:solidFill>
          <a:ln w="3240" cap="flat">
            <a:solidFill>
              <a:srgbClr val="D1C3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68275" y="20638"/>
            <a:ext cx="1701800" cy="1701800"/>
          </a:xfrm>
          <a:prstGeom prst="ellipse">
            <a:avLst/>
          </a:prstGeom>
          <a:noFill/>
          <a:ln w="27360" cap="flat">
            <a:solidFill>
              <a:srgbClr val="FFF4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2340000">
            <a:off x="184150" y="1054100"/>
            <a:ext cx="1125538" cy="11017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rect">
              <a:fillToRect l="29999" t="29999" r="70001" b="70001"/>
            </a:path>
          </a:gradFill>
          <a:ln w="7200" cap="flat">
            <a:solidFill>
              <a:srgbClr val="C6B79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1925" y="360363"/>
            <a:ext cx="6710363" cy="1468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titoloFare clic per modificare lo stile del titolo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305550"/>
            <a:ext cx="2130425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it-IT"/>
              <a:t>30/01/17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58188" y="214313"/>
            <a:ext cx="652462" cy="914400"/>
          </a:xfrm>
          <a:prstGeom prst="rect">
            <a:avLst/>
          </a:prstGeom>
          <a:noFill/>
          <a:ln w="9360" cap="flat">
            <a:noFill/>
            <a:round/>
            <a:headEnd/>
            <a:tailEnd/>
          </a:ln>
          <a:effectLst/>
        </p:spPr>
      </p:pic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11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815975" y="-815975"/>
            <a:ext cx="1638300" cy="1638300"/>
          </a:xfrm>
          <a:custGeom>
            <a:avLst/>
            <a:gdLst>
              <a:gd name="G0" fmla="+- 5402120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2120"/>
              <a:gd name="G18" fmla="*/ 5402120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5402120 10800 0"/>
              <a:gd name="G26" fmla="?: G9 G17 G25"/>
              <a:gd name="G27" fmla="?: G9 0 21600"/>
              <a:gd name="G28" fmla="cos 10800 0"/>
              <a:gd name="G29" fmla="sin 10800 0"/>
              <a:gd name="G30" fmla="sin 5402120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21600 w 21600"/>
              <a:gd name="T15" fmla="*/ 10800 h 21600"/>
              <a:gd name="T16" fmla="*/ 10800 w 21600"/>
              <a:gd name="T17" fmla="*/ 21600 h 21600"/>
              <a:gd name="T18" fmla="*/ 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CFAF4">
              <a:alpha val="32999"/>
            </a:srgbClr>
          </a:solidFill>
          <a:ln w="3240" cap="flat">
            <a:solidFill>
              <a:srgbClr val="D1C3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168275" y="20638"/>
            <a:ext cx="1701800" cy="1701800"/>
          </a:xfrm>
          <a:prstGeom prst="ellipse">
            <a:avLst/>
          </a:prstGeom>
          <a:noFill/>
          <a:ln w="27360" cap="flat">
            <a:solidFill>
              <a:srgbClr val="FFF4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2340000">
            <a:off x="184150" y="1054100"/>
            <a:ext cx="1125538" cy="11017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rect">
              <a:fillToRect l="29999" t="29999" r="70001" b="70001"/>
            </a:path>
          </a:gradFill>
          <a:ln w="7200" cap="flat">
            <a:solidFill>
              <a:srgbClr val="C6B79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7496175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titoloFare clic per modificare lo stile del titolo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305550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5550"/>
            <a:ext cx="4556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193522E1-4CB0-4EBE-B988-BC9FAE1B6135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1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1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1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-815975" y="-815975"/>
            <a:ext cx="1638300" cy="1638300"/>
          </a:xfrm>
          <a:custGeom>
            <a:avLst/>
            <a:gdLst>
              <a:gd name="G0" fmla="+- 5402120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2120"/>
              <a:gd name="G18" fmla="*/ 5402120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5402120 10800 0"/>
              <a:gd name="G26" fmla="?: G9 G17 G25"/>
              <a:gd name="G27" fmla="?: G9 0 21600"/>
              <a:gd name="G28" fmla="cos 10800 0"/>
              <a:gd name="G29" fmla="sin 10800 0"/>
              <a:gd name="G30" fmla="sin 5402120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21600 w 21600"/>
              <a:gd name="T15" fmla="*/ 10800 h 21600"/>
              <a:gd name="T16" fmla="*/ 10800 w 21600"/>
              <a:gd name="T17" fmla="*/ 21600 h 21600"/>
              <a:gd name="T18" fmla="*/ 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CFAF4">
              <a:alpha val="32999"/>
            </a:srgbClr>
          </a:solidFill>
          <a:ln w="3240" cap="flat">
            <a:solidFill>
              <a:srgbClr val="D1C3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168275" y="20638"/>
            <a:ext cx="1701800" cy="1701800"/>
          </a:xfrm>
          <a:prstGeom prst="ellipse">
            <a:avLst/>
          </a:prstGeom>
          <a:noFill/>
          <a:ln w="27360" cap="flat">
            <a:solidFill>
              <a:srgbClr val="FFF4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rot="2340000">
            <a:off x="184150" y="1054100"/>
            <a:ext cx="1125538" cy="11017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rect">
              <a:fillToRect l="29999" t="29999" r="70001" b="70001"/>
            </a:path>
          </a:gradFill>
          <a:ln w="7200" cap="flat">
            <a:solidFill>
              <a:srgbClr val="C6B79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255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6705600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titoloFare clic per modificare lo stile del titolo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6175" cy="4799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0"/>
            <a:r>
              <a:rPr lang="en-GB" smtClean="0"/>
              <a:t>Nono livello strutturaFare clic per modificare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305550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it-IT"/>
              <a:t>02/05/17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5550"/>
            <a:ext cx="4556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66C1E2CF-B5C0-4AF1-8162-13A6B3B42333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58188" y="214313"/>
            <a:ext cx="652462" cy="914400"/>
          </a:xfrm>
          <a:prstGeom prst="rect">
            <a:avLst/>
          </a:prstGeom>
          <a:noFill/>
          <a:ln w="9360" cap="flat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1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1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1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1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0" y="1071563"/>
            <a:ext cx="7405688" cy="1471612"/>
          </a:xfrm>
          <a:ln/>
        </p:spPr>
        <p:txBody>
          <a:bodyPr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239000" algn="l"/>
              </a:tabLst>
            </a:pPr>
            <a:r>
              <a:rPr lang="en-GB" sz="4400" dirty="0" err="1">
                <a:solidFill>
                  <a:srgbClr val="572314"/>
                </a:solidFill>
                <a:latin typeface="Comic Sans MS" pitchFamily="64" charset="0"/>
              </a:rPr>
              <a:t>Esame</a:t>
            </a:r>
            <a:r>
              <a:rPr lang="en-GB" sz="4400" dirty="0">
                <a:solidFill>
                  <a:srgbClr val="572314"/>
                </a:solidFill>
                <a:latin typeface="Comic Sans MS" pitchFamily="64" charset="0"/>
              </a:rPr>
              <a:t> </a:t>
            </a:r>
            <a:r>
              <a:rPr lang="en-GB" sz="4400" dirty="0" err="1">
                <a:solidFill>
                  <a:srgbClr val="572314"/>
                </a:solidFill>
                <a:latin typeface="Comic Sans MS" pitchFamily="64" charset="0"/>
              </a:rPr>
              <a:t>di</a:t>
            </a:r>
            <a:r>
              <a:rPr lang="en-GB" sz="4400" dirty="0">
                <a:solidFill>
                  <a:srgbClr val="572314"/>
                </a:solidFill>
                <a:latin typeface="Comic Sans MS" pitchFamily="64" charset="0"/>
              </a:rPr>
              <a:t> </a:t>
            </a:r>
            <a:r>
              <a:rPr lang="en-GB" sz="4400" dirty="0" err="1">
                <a:solidFill>
                  <a:srgbClr val="572314"/>
                </a:solidFill>
                <a:latin typeface="Comic Sans MS" pitchFamily="64" charset="0"/>
              </a:rPr>
              <a:t>stato</a:t>
            </a:r>
            <a:r>
              <a:rPr lang="en-GB" sz="4400" dirty="0">
                <a:solidFill>
                  <a:srgbClr val="572314"/>
                </a:solidFill>
                <a:latin typeface="Comic Sans MS" pitchFamily="64" charset="0"/>
              </a:rPr>
              <a:t> </a:t>
            </a:r>
            <a:br>
              <a:rPr lang="en-GB" sz="4400" dirty="0">
                <a:solidFill>
                  <a:srgbClr val="572314"/>
                </a:solidFill>
                <a:latin typeface="Comic Sans MS" pitchFamily="64" charset="0"/>
              </a:rPr>
            </a:br>
            <a:r>
              <a:rPr lang="en-GB" sz="4400" dirty="0">
                <a:solidFill>
                  <a:srgbClr val="572314"/>
                </a:solidFill>
                <a:latin typeface="Comic Sans MS" pitchFamily="64" charset="0"/>
              </a:rPr>
              <a:t>per </a:t>
            </a:r>
            <a:r>
              <a:rPr lang="en-GB" sz="4400" dirty="0" err="1">
                <a:solidFill>
                  <a:srgbClr val="572314"/>
                </a:solidFill>
                <a:latin typeface="Comic Sans MS" pitchFamily="64" charset="0"/>
              </a:rPr>
              <a:t>alunni</a:t>
            </a:r>
            <a:r>
              <a:rPr lang="en-GB" sz="4400" dirty="0">
                <a:solidFill>
                  <a:srgbClr val="572314"/>
                </a:solidFill>
                <a:latin typeface="Comic Sans MS" pitchFamily="64" charset="0"/>
              </a:rPr>
              <a:t> con </a:t>
            </a:r>
            <a:r>
              <a:rPr lang="en-GB" sz="4400" dirty="0" err="1">
                <a:solidFill>
                  <a:srgbClr val="572314"/>
                </a:solidFill>
                <a:latin typeface="Comic Sans MS" pitchFamily="64" charset="0"/>
              </a:rPr>
              <a:t>disabilità</a:t>
            </a:r>
            <a:endParaRPr lang="en-GB" sz="4400" dirty="0">
              <a:solidFill>
                <a:srgbClr val="572314"/>
              </a:solidFill>
              <a:latin typeface="Comic Sans MS" pitchFamily="6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7290" y="3643314"/>
            <a:ext cx="7405687" cy="1752600"/>
          </a:xfrm>
          <a:ln/>
        </p:spPr>
        <p:txBody>
          <a:bodyPr lIns="90000" tIns="45000" rIns="90000" bIns="4500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239000" algn="l"/>
              </a:tabLst>
            </a:pPr>
            <a:r>
              <a:rPr lang="it-IT" sz="2800" dirty="0">
                <a:solidFill>
                  <a:schemeClr val="tx1"/>
                </a:solidFill>
                <a:latin typeface="Comic Sans MS" pitchFamily="64" charset="0"/>
              </a:rPr>
              <a:t>Ufficio VIII Ambito Territoriale di Modena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239000" algn="l"/>
              </a:tabLst>
            </a:pPr>
            <a:r>
              <a:rPr lang="it-IT" sz="2800" dirty="0">
                <a:solidFill>
                  <a:schemeClr val="tx1"/>
                </a:solidFill>
                <a:latin typeface="Comic Sans MS" pitchFamily="64" charset="0"/>
              </a:rPr>
              <a:t>Dott.ssa Cristina </a:t>
            </a:r>
            <a:r>
              <a:rPr lang="it-IT" sz="2800" dirty="0" err="1">
                <a:solidFill>
                  <a:schemeClr val="tx1"/>
                </a:solidFill>
                <a:latin typeface="Comic Sans MS" pitchFamily="64" charset="0"/>
              </a:rPr>
              <a:t>Monzani</a:t>
            </a:r>
            <a:endParaRPr lang="it-IT" sz="2800" dirty="0">
              <a:solidFill>
                <a:schemeClr val="tx1"/>
              </a:solidFill>
              <a:latin typeface="Comic Sans MS" pitchFamily="6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239000" algn="l"/>
              </a:tabLst>
            </a:pPr>
            <a:r>
              <a:rPr lang="it-IT" sz="2800" dirty="0">
                <a:solidFill>
                  <a:schemeClr val="tx1"/>
                </a:solidFill>
                <a:latin typeface="Comic Sans MS" pitchFamily="64" charset="0"/>
              </a:rPr>
              <a:t>Ufficio Studi e Integrazione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Le prove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equipollenti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“Le 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devono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consentire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verificare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l’allievo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abbia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raggiunto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una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preparazione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culturale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professionale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idonea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per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rilascio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del diploma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attestante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superamento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dell’esame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(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Regolamento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esame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art.6 c.1) 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“Le prove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devono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accertare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candidato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pur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nella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diversità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situazione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sia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grado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raggiungere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soglia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competenza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mic Sans MS" pitchFamily="66" charset="0"/>
              </a:rPr>
              <a:t>necessaria</a:t>
            </a: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per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il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conseguimento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del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titolo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di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studio. 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Al fine del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rilascio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del diploma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maturità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sono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importanti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le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conoscenze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competenze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capacità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conseguite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e 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non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il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percorso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fatto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per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conseguirle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. 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Il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conseguimento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titolo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legale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studio non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può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prescindere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da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un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oggettivo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Gill Sans MT" charset="0"/>
              </a:rPr>
              <a:t>accertamento</a:t>
            </a:r>
            <a:r>
              <a:rPr lang="en-GB" sz="2000" b="1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competenze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effettivamente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acquisite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” (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Parere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Consiglio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Gill Sans MT" charset="0"/>
              </a:rPr>
              <a:t>Stato</a:t>
            </a:r>
            <a:r>
              <a:rPr lang="en-GB" sz="2000" dirty="0">
                <a:solidFill>
                  <a:srgbClr val="000000"/>
                </a:solidFill>
                <a:latin typeface="Gill Sans MT" charset="0"/>
              </a:rPr>
              <a:t> n. 348/91)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572314"/>
                </a:solidFill>
                <a:latin typeface="Comic Sans MS" pitchFamily="66" charset="0"/>
              </a:rPr>
              <a:t>Le prove </a:t>
            </a:r>
            <a:r>
              <a:rPr lang="en-GB" sz="4400" dirty="0" err="1" smtClean="0">
                <a:solidFill>
                  <a:srgbClr val="572314"/>
                </a:solidFill>
                <a:latin typeface="Comic Sans MS" pitchFamily="66" charset="0"/>
              </a:rPr>
              <a:t>equipollenti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 smtClean="0">
                <a:latin typeface="Comic Sans MS" pitchFamily="66" charset="0"/>
              </a:rPr>
              <a:t>“Le prove </a:t>
            </a:r>
            <a:r>
              <a:rPr lang="en-GB" sz="2000" dirty="0" err="1" smtClean="0">
                <a:latin typeface="Comic Sans MS" pitchFamily="66" charset="0"/>
              </a:rPr>
              <a:t>equipollenti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devono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essere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omogenee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con </a:t>
            </a:r>
            <a:r>
              <a:rPr lang="en-GB" sz="2000" dirty="0" err="1" smtClean="0">
                <a:latin typeface="Comic Sans MS" pitchFamily="66" charset="0"/>
              </a:rPr>
              <a:t>il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percorso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svolto</a:t>
            </a:r>
            <a:r>
              <a:rPr lang="en-GB" sz="2000" dirty="0" smtClean="0">
                <a:latin typeface="Comic Sans MS" pitchFamily="66" charset="0"/>
              </a:rPr>
              <a:t> e </a:t>
            </a:r>
            <a:r>
              <a:rPr lang="en-GB" sz="2000" dirty="0" err="1" smtClean="0">
                <a:latin typeface="Comic Sans MS" pitchFamily="66" charset="0"/>
              </a:rPr>
              <a:t>devono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essere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realizzate</a:t>
            </a:r>
            <a:r>
              <a:rPr lang="en-GB" sz="2000" dirty="0" smtClean="0">
                <a:latin typeface="Comic Sans MS" pitchFamily="66" charset="0"/>
              </a:rPr>
              <a:t> con le </a:t>
            </a:r>
            <a:r>
              <a:rPr lang="en-GB" sz="2000" dirty="0" err="1" smtClean="0">
                <a:latin typeface="Comic Sans MS" pitchFamily="66" charset="0"/>
              </a:rPr>
              <a:t>stesse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modalità</a:t>
            </a:r>
            <a:r>
              <a:rPr lang="en-GB" sz="2000" b="1" dirty="0" smtClean="0">
                <a:latin typeface="Comic Sans MS" pitchFamily="66" charset="0"/>
              </a:rPr>
              <a:t>, tempi e </a:t>
            </a:r>
            <a:r>
              <a:rPr lang="en-GB" sz="2000" b="1" dirty="0" err="1" smtClean="0">
                <a:latin typeface="Comic Sans MS" pitchFamily="66" charset="0"/>
              </a:rPr>
              <a:t>assistenza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utilizzati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nelle</a:t>
            </a:r>
            <a:r>
              <a:rPr lang="en-GB" sz="2000" dirty="0" smtClean="0">
                <a:latin typeface="Comic Sans MS" pitchFamily="66" charset="0"/>
              </a:rPr>
              <a:t> prove </a:t>
            </a:r>
            <a:r>
              <a:rPr lang="en-GB" sz="2000" dirty="0" err="1" smtClean="0">
                <a:latin typeface="Comic Sans MS" pitchFamily="66" charset="0"/>
              </a:rPr>
              <a:t>di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verifica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svolte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durante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l’anno</a:t>
            </a:r>
            <a:r>
              <a:rPr lang="en-GB" sz="2000" dirty="0" smtClean="0">
                <a:latin typeface="Comic Sans MS" pitchFamily="66" charset="0"/>
              </a:rPr>
              <a:t> e </a:t>
            </a:r>
            <a:r>
              <a:rPr lang="en-GB" sz="2000" dirty="0" err="1" smtClean="0">
                <a:latin typeface="Comic Sans MS" pitchFamily="66" charset="0"/>
              </a:rPr>
              <a:t>previste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nel</a:t>
            </a:r>
            <a:r>
              <a:rPr lang="en-GB" sz="2000" dirty="0" smtClean="0">
                <a:latin typeface="Comic Sans MS" pitchFamily="66" charset="0"/>
              </a:rPr>
              <a:t> PEI.” (L. 104/92- </a:t>
            </a:r>
            <a:r>
              <a:rPr lang="en-GB" sz="2000" dirty="0" err="1" smtClean="0">
                <a:latin typeface="Comic Sans MS" pitchFamily="66" charset="0"/>
              </a:rPr>
              <a:t>D.L.vo</a:t>
            </a:r>
            <a:r>
              <a:rPr lang="en-GB" sz="2000" dirty="0" smtClean="0">
                <a:latin typeface="Comic Sans MS" pitchFamily="66" charset="0"/>
              </a:rPr>
              <a:t> 297/94-OM 90/01- OM e </a:t>
            </a:r>
            <a:r>
              <a:rPr lang="en-GB" sz="2000" dirty="0" err="1" smtClean="0">
                <a:latin typeface="Comic Sans MS" pitchFamily="66" charset="0"/>
              </a:rPr>
              <a:t>Regolamento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sugli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esami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di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Stato</a:t>
            </a:r>
            <a:r>
              <a:rPr lang="en-GB" sz="2000" dirty="0" smtClean="0">
                <a:latin typeface="Comic Sans MS" pitchFamily="66" charset="0"/>
              </a:rPr>
              <a:t>).</a:t>
            </a:r>
          </a:p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 smtClean="0">
                <a:latin typeface="Comic Sans MS" pitchFamily="66" charset="0"/>
              </a:rPr>
              <a:t>“</a:t>
            </a:r>
            <a:r>
              <a:rPr lang="en-GB" sz="2000" dirty="0" err="1" smtClean="0">
                <a:latin typeface="Comic Sans MS" pitchFamily="66" charset="0"/>
              </a:rPr>
              <a:t>Nelle</a:t>
            </a:r>
            <a:r>
              <a:rPr lang="en-GB" sz="2000" dirty="0" smtClean="0">
                <a:latin typeface="Comic Sans MS" pitchFamily="66" charset="0"/>
              </a:rPr>
              <a:t> prove </a:t>
            </a:r>
            <a:r>
              <a:rPr lang="en-GB" sz="2000" dirty="0" err="1" smtClean="0">
                <a:latin typeface="Comic Sans MS" pitchFamily="66" charset="0"/>
              </a:rPr>
              <a:t>equipollenti</a:t>
            </a:r>
            <a:r>
              <a:rPr lang="en-GB" sz="2000" dirty="0" smtClean="0">
                <a:latin typeface="Comic Sans MS" pitchFamily="66" charset="0"/>
              </a:rPr>
              <a:t> la </a:t>
            </a:r>
            <a:r>
              <a:rPr lang="en-GB" sz="2000" b="1" dirty="0" err="1" smtClean="0">
                <a:latin typeface="Comic Sans MS" pitchFamily="66" charset="0"/>
              </a:rPr>
              <a:t>valutazione</a:t>
            </a:r>
            <a:r>
              <a:rPr lang="en-GB" sz="2000" b="1" dirty="0" smtClean="0">
                <a:latin typeface="Comic Sans MS" pitchFamily="66" charset="0"/>
              </a:rPr>
              <a:t> è </a:t>
            </a:r>
            <a:r>
              <a:rPr lang="en-GB" sz="2000" b="1" dirty="0" err="1" smtClean="0">
                <a:latin typeface="Comic Sans MS" pitchFamily="66" charset="0"/>
              </a:rPr>
              <a:t>conforme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ai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programmi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ministeriali</a:t>
            </a:r>
            <a:r>
              <a:rPr lang="en-GB" sz="2000" b="1" dirty="0" smtClean="0">
                <a:latin typeface="Comic Sans MS" pitchFamily="66" charset="0"/>
              </a:rPr>
              <a:t>.</a:t>
            </a:r>
            <a:r>
              <a:rPr lang="en-GB" sz="2000" dirty="0" smtClean="0">
                <a:latin typeface="Comic Sans MS" pitchFamily="66" charset="0"/>
              </a:rPr>
              <a:t>” (OM 90/01 art.15 c.3)</a:t>
            </a:r>
          </a:p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al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br>
              <a:rPr lang="en-GB" sz="4000" dirty="0">
                <a:solidFill>
                  <a:srgbClr val="572314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del 15 </a:t>
            </a: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Maggio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/>
            </a:r>
            <a:b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</a:b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4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lavorativo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dell’anno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relativo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quinta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Metodologia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strumenti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Verifiche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valutazioni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verifica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simulazioni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d’esame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al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br>
              <a:rPr lang="en-GB" sz="4000" dirty="0">
                <a:solidFill>
                  <a:srgbClr val="572314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del 15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Maggio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Tempi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Spazi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Attività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sostegno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Personale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al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br>
              <a:rPr lang="en-GB" sz="4000" dirty="0">
                <a:solidFill>
                  <a:srgbClr val="572314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del 15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Maggio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endParaRPr lang="en-GB" sz="3200" dirty="0" smtClean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Si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potranno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avanzare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alcune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osservazioni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per far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comprendere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Presidente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quale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modo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abbia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lavorato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come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sia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abituato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certe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tipologie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 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relazione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indicazioni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saranno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formulate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le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(o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differenziate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)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sottoporre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b="1" dirty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al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br>
              <a:rPr lang="en-GB" sz="4000" dirty="0">
                <a:solidFill>
                  <a:srgbClr val="572314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del 15 </a:t>
            </a: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Maggio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/>
            </a:r>
            <a:b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</a:b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r>
              <a:rPr lang="en-GB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assistenza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coerenti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se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didattico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è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differenziato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(per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conseguimento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attestato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utili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ad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accertare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candidato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abbia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raggiunto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quella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soglia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competenze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necessaria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al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conseguimento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titolo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studio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Prove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equipollenti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Esempi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1600" dirty="0" err="1" smtClean="0">
                <a:solidFill>
                  <a:srgbClr val="000000"/>
                </a:solidFill>
                <a:latin typeface="Comic Sans MS" pitchFamily="66" charset="0"/>
              </a:rPr>
              <a:t>tipologie</a:t>
            </a:r>
            <a:r>
              <a:rPr lang="en-GB" sz="1600" dirty="0" smtClean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err="1" smtClean="0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16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regolamento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e OM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sugli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esami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: “.....le prove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possono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consistere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nell’utilizzo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mezzi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tecnici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o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modi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diversi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ovvero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nello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svolgimento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contenuti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culturali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e/o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professionali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differenti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...”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Inoltre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La prima e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seconda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possono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braille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trasmesse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MIUR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endParaRPr lang="en-GB" sz="16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La prima 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seconda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LIS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traduzione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dell’insegnante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sostegno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esperti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esterni</a:t>
            </a:r>
            <a:endParaRPr lang="en-GB" sz="16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Uso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computer 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o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dettatura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all’assistente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può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considerare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utilizzo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mezzi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diversi</a:t>
            </a:r>
            <a:endParaRPr lang="en-GB" sz="16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572314"/>
                </a:solidFill>
                <a:latin typeface="Comic Sans MS" pitchFamily="66" charset="0"/>
              </a:rPr>
              <a:t>Prove </a:t>
            </a:r>
            <a:r>
              <a:rPr lang="en-GB" sz="4400" dirty="0" err="1" smtClean="0">
                <a:solidFill>
                  <a:srgbClr val="572314"/>
                </a:solidFill>
                <a:latin typeface="Comic Sans MS" pitchFamily="66" charset="0"/>
              </a:rPr>
              <a:t>equipollenti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smtClean="0">
                <a:latin typeface="Comic Sans MS" pitchFamily="66" charset="0"/>
              </a:rPr>
              <a:t>La prima e la </a:t>
            </a:r>
            <a:r>
              <a:rPr lang="en-GB" sz="1600" dirty="0" err="1" smtClean="0">
                <a:latin typeface="Comic Sans MS" pitchFamily="66" charset="0"/>
              </a:rPr>
              <a:t>seconda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prova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possono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essere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tradotte</a:t>
            </a:r>
            <a:r>
              <a:rPr lang="en-GB" sz="1600" dirty="0" smtClean="0">
                <a:latin typeface="Comic Sans MS" pitchFamily="66" charset="0"/>
              </a:rPr>
              <a:t> in </a:t>
            </a:r>
            <a:r>
              <a:rPr lang="en-GB" sz="1600" b="1" dirty="0" err="1" smtClean="0">
                <a:latin typeface="Comic Sans MS" pitchFamily="66" charset="0"/>
              </a:rPr>
              <a:t>quesiti</a:t>
            </a:r>
            <a:r>
              <a:rPr lang="en-GB" sz="1600" b="1" dirty="0" smtClean="0">
                <a:latin typeface="Comic Sans MS" pitchFamily="66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</a:rPr>
              <a:t>domande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chiuse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oppure</a:t>
            </a:r>
            <a:r>
              <a:rPr lang="en-GB" sz="1600" dirty="0" smtClean="0">
                <a:latin typeface="Comic Sans MS" pitchFamily="66" charset="0"/>
              </a:rPr>
              <a:t> in </a:t>
            </a:r>
            <a:r>
              <a:rPr lang="en-GB" sz="1600" dirty="0" err="1" smtClean="0">
                <a:latin typeface="Comic Sans MS" pitchFamily="66" charset="0"/>
              </a:rPr>
              <a:t>una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serie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domande-guida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tali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rendere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più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strutturata</a:t>
            </a:r>
            <a:r>
              <a:rPr lang="en-GB" sz="1600" dirty="0" smtClean="0">
                <a:latin typeface="Comic Sans MS" pitchFamily="66" charset="0"/>
              </a:rPr>
              <a:t> la </a:t>
            </a:r>
            <a:r>
              <a:rPr lang="en-GB" sz="1600" dirty="0" err="1" smtClean="0">
                <a:latin typeface="Comic Sans MS" pitchFamily="66" charset="0"/>
              </a:rPr>
              <a:t>prova</a:t>
            </a:r>
            <a:r>
              <a:rPr lang="en-GB" sz="1600" dirty="0" smtClean="0">
                <a:latin typeface="Comic Sans MS" pitchFamily="66" charset="0"/>
              </a:rPr>
              <a:t> (</a:t>
            </a:r>
            <a:r>
              <a:rPr lang="en-GB" sz="1600" dirty="0" err="1" smtClean="0">
                <a:latin typeface="Comic Sans MS" pitchFamily="66" charset="0"/>
              </a:rPr>
              <a:t>utilizzo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modi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diversi</a:t>
            </a:r>
            <a:r>
              <a:rPr lang="en-GB" sz="1600" dirty="0" smtClean="0">
                <a:latin typeface="Comic Sans MS" pitchFamily="66" charset="0"/>
              </a:rPr>
              <a:t>)</a:t>
            </a:r>
          </a:p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smtClean="0">
                <a:latin typeface="Comic Sans MS" pitchFamily="66" charset="0"/>
              </a:rPr>
              <a:t>La </a:t>
            </a:r>
            <a:r>
              <a:rPr lang="en-GB" sz="1600" dirty="0" err="1" smtClean="0">
                <a:latin typeface="Comic Sans MS" pitchFamily="66" charset="0"/>
              </a:rPr>
              <a:t>terza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prova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può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essere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predisposta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dalla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Commissione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sulla</a:t>
            </a:r>
            <a:r>
              <a:rPr lang="en-GB" sz="1600" dirty="0" smtClean="0">
                <a:latin typeface="Comic Sans MS" pitchFamily="66" charset="0"/>
              </a:rPr>
              <a:t> base </a:t>
            </a:r>
            <a:r>
              <a:rPr lang="en-GB" sz="1600" dirty="0" err="1" smtClean="0">
                <a:latin typeface="Comic Sans MS" pitchFamily="66" charset="0"/>
              </a:rPr>
              <a:t>delle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modalità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verifiche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adottate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durante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l’anno</a:t>
            </a:r>
            <a:r>
              <a:rPr lang="en-GB" sz="1600" dirty="0" smtClean="0">
                <a:latin typeface="Comic Sans MS" pitchFamily="66" charset="0"/>
              </a:rPr>
              <a:t>, come </a:t>
            </a:r>
            <a:r>
              <a:rPr lang="en-GB" sz="1600" dirty="0" err="1" smtClean="0">
                <a:latin typeface="Comic Sans MS" pitchFamily="66" charset="0"/>
              </a:rPr>
              <a:t>definito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nel</a:t>
            </a:r>
            <a:r>
              <a:rPr lang="en-GB" sz="1600" dirty="0" smtClean="0">
                <a:latin typeface="Comic Sans MS" pitchFamily="66" charset="0"/>
              </a:rPr>
              <a:t> PEI</a:t>
            </a:r>
          </a:p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smtClean="0">
                <a:latin typeface="Comic Sans MS" pitchFamily="66" charset="0"/>
              </a:rPr>
              <a:t>Il </a:t>
            </a:r>
            <a:r>
              <a:rPr lang="en-GB" sz="1600" b="1" dirty="0" err="1" smtClean="0">
                <a:latin typeface="Comic Sans MS" pitchFamily="66" charset="0"/>
              </a:rPr>
              <a:t>colloquio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può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essere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impostato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su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smtClean="0">
                <a:latin typeface="Comic Sans MS" pitchFamily="66" charset="0"/>
              </a:rPr>
              <a:t>prove </a:t>
            </a:r>
            <a:r>
              <a:rPr lang="en-GB" sz="1600" b="1" dirty="0" err="1" smtClean="0">
                <a:latin typeface="Comic Sans MS" pitchFamily="66" charset="0"/>
              </a:rPr>
              <a:t>scritte</a:t>
            </a:r>
            <a:r>
              <a:rPr lang="en-GB" sz="1600" dirty="0" smtClean="0">
                <a:latin typeface="Comic Sans MS" pitchFamily="66" charset="0"/>
              </a:rPr>
              <a:t>, </a:t>
            </a:r>
            <a:r>
              <a:rPr lang="en-GB" sz="1600" b="1" dirty="0" smtClean="0">
                <a:latin typeface="Comic Sans MS" pitchFamily="66" charset="0"/>
              </a:rPr>
              <a:t>test, </a:t>
            </a:r>
            <a:r>
              <a:rPr lang="en-GB" sz="1600" b="1" dirty="0" err="1" smtClean="0">
                <a:latin typeface="Comic Sans MS" pitchFamily="66" charset="0"/>
              </a:rPr>
              <a:t>uso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di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tecnologie</a:t>
            </a:r>
            <a:r>
              <a:rPr lang="en-GB" sz="1600" b="1" dirty="0" smtClean="0">
                <a:latin typeface="Comic Sans MS" pitchFamily="66" charset="0"/>
              </a:rPr>
              <a:t>, </a:t>
            </a:r>
            <a:r>
              <a:rPr lang="en-GB" sz="1600" b="1" dirty="0" err="1" smtClean="0">
                <a:latin typeface="Comic Sans MS" pitchFamily="66" charset="0"/>
              </a:rPr>
              <a:t>uso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di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mediatore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della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comunicazione</a:t>
            </a:r>
            <a:r>
              <a:rPr lang="en-GB" sz="1600" dirty="0" smtClean="0">
                <a:latin typeface="Comic Sans MS" pitchFamily="66" charset="0"/>
              </a:rPr>
              <a:t> (</a:t>
            </a:r>
            <a:r>
              <a:rPr lang="en-GB" sz="1600" dirty="0" err="1" smtClean="0">
                <a:latin typeface="Comic Sans MS" pitchFamily="66" charset="0"/>
              </a:rPr>
              <a:t>mezzi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tecnici</a:t>
            </a:r>
            <a:r>
              <a:rPr lang="en-GB" sz="1600" dirty="0" smtClean="0">
                <a:latin typeface="Comic Sans MS" pitchFamily="66" charset="0"/>
              </a:rPr>
              <a:t> e </a:t>
            </a:r>
            <a:r>
              <a:rPr lang="en-GB" sz="1600" dirty="0" err="1" smtClean="0">
                <a:latin typeface="Comic Sans MS" pitchFamily="66" charset="0"/>
              </a:rPr>
              <a:t>modi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diversi</a:t>
            </a:r>
            <a:r>
              <a:rPr lang="en-GB" sz="1600" dirty="0" smtClean="0">
                <a:latin typeface="Comic Sans MS" pitchFamily="66" charset="0"/>
              </a:rPr>
              <a:t>).</a:t>
            </a:r>
          </a:p>
          <a:p>
            <a:pPr marL="365125" indent="-28257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 smtClean="0">
                <a:latin typeface="Comic Sans MS" pitchFamily="66" charset="0"/>
              </a:rPr>
              <a:t>Le prove </a:t>
            </a:r>
            <a:r>
              <a:rPr lang="en-GB" sz="1600" dirty="0" err="1" smtClean="0">
                <a:latin typeface="Comic Sans MS" pitchFamily="66" charset="0"/>
              </a:rPr>
              <a:t>equipollenti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possono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presentare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contenuti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culturali</a:t>
            </a:r>
            <a:r>
              <a:rPr lang="en-GB" sz="1600" b="1" dirty="0" smtClean="0">
                <a:latin typeface="Comic Sans MS" pitchFamily="66" charset="0"/>
              </a:rPr>
              <a:t> e </a:t>
            </a:r>
            <a:r>
              <a:rPr lang="en-GB" sz="1600" b="1" dirty="0" err="1" smtClean="0">
                <a:latin typeface="Comic Sans MS" pitchFamily="66" charset="0"/>
              </a:rPr>
              <a:t>professionali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</a:rPr>
              <a:t>differenti</a:t>
            </a:r>
            <a:r>
              <a:rPr lang="en-GB" sz="1600" b="1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il</a:t>
            </a:r>
            <a:r>
              <a:rPr lang="en-GB" sz="1600" dirty="0" smtClean="0">
                <a:latin typeface="Comic Sans MS" pitchFamily="66" charset="0"/>
              </a:rPr>
              <a:t> cui </a:t>
            </a:r>
            <a:r>
              <a:rPr lang="en-GB" sz="1600" dirty="0" err="1" smtClean="0">
                <a:latin typeface="Comic Sans MS" pitchFamily="66" charset="0"/>
              </a:rPr>
              <a:t>accertamento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deve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essere</a:t>
            </a:r>
            <a:r>
              <a:rPr lang="en-GB" sz="1600" dirty="0" smtClean="0">
                <a:latin typeface="Comic Sans MS" pitchFamily="66" charset="0"/>
              </a:rPr>
              <a:t> tale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considerare</a:t>
            </a:r>
            <a:r>
              <a:rPr lang="en-GB" sz="1600" dirty="0" smtClean="0">
                <a:latin typeface="Comic Sans MS" pitchFamily="66" charset="0"/>
              </a:rPr>
              <a:t> la </a:t>
            </a:r>
            <a:r>
              <a:rPr lang="en-GB" sz="1600" dirty="0" err="1" smtClean="0">
                <a:latin typeface="Comic Sans MS" pitchFamily="66" charset="0"/>
              </a:rPr>
              <a:t>preparazione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idonea</a:t>
            </a:r>
            <a:r>
              <a:rPr lang="en-GB" sz="1600" dirty="0" smtClean="0">
                <a:latin typeface="Comic Sans MS" pitchFamily="66" charset="0"/>
              </a:rPr>
              <a:t> al </a:t>
            </a:r>
            <a:r>
              <a:rPr lang="en-GB" sz="1600" dirty="0" err="1" smtClean="0">
                <a:latin typeface="Comic Sans MS" pitchFamily="66" charset="0"/>
              </a:rPr>
              <a:t>rilascio</a:t>
            </a:r>
            <a:r>
              <a:rPr lang="en-GB" sz="1600" dirty="0" smtClean="0">
                <a:latin typeface="Comic Sans MS" pitchFamily="66" charset="0"/>
              </a:rPr>
              <a:t> del diploma.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Prove </a:t>
            </a: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equipollenti</a:t>
            </a:r>
            <a:endParaRPr lang="en-GB" dirty="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sulla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base del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Documento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del 15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maggio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preventivamente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predisporre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le prove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d’esame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 La prima e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seconda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possono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diverse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rispetto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quelle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proposte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MIUR, e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terza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calibrata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relazione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all’effettiva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preparazione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dell’alunno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può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condurre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predisposizione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omogenea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con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svolto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candidato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realizzata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con le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stesse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modalità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, tempi e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assistenza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utilizzati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nelle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verifica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effettuate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l’anno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relazione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fornire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indicazioni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sul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formativo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sulla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tipologia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e relative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modalità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realizzazione</a:t>
            </a:r>
            <a:r>
              <a:rPr lang="en-GB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informazioni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utili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per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preparazione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testo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o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testi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) 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sulla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motivazione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ha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portato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scelta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dell’equipollenza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Inoltre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è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opportuno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fornire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testi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modelli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eseguite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l’anno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L’equipollenza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può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anche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solo per </a:t>
            </a:r>
            <a:r>
              <a:rPr lang="en-GB" sz="1600" b="1" dirty="0" err="1">
                <a:solidFill>
                  <a:srgbClr val="000000"/>
                </a:solidFill>
                <a:latin typeface="Comic Sans MS" pitchFamily="66" charset="0"/>
              </a:rPr>
              <a:t>una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.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può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avvalersi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personale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esperto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o del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docente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sostegno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per la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predisposizione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prove. Si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possono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richiedere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tempi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più</a:t>
            </a:r>
            <a:r>
              <a:rPr lang="en-GB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mic Sans MS" pitchFamily="66" charset="0"/>
              </a:rPr>
              <a:t>lunghi</a:t>
            </a:r>
            <a:endParaRPr lang="en-GB" sz="16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Percorso</a:t>
            </a: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didattico</a:t>
            </a: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differenziato</a:t>
            </a:r>
            <a:endParaRPr lang="en-GB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predispone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differenziate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omogenee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coerenti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con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didattico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per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attestare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conoscenze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capacità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competenze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acquisite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err="1">
                <a:solidFill>
                  <a:srgbClr val="572314"/>
                </a:solidFill>
                <a:latin typeface="Comic Sans MS" pitchFamily="64" charset="0"/>
              </a:rPr>
              <a:t>Riferimento</a:t>
            </a:r>
            <a:r>
              <a:rPr lang="en-GB" dirty="0">
                <a:solidFill>
                  <a:srgbClr val="572314"/>
                </a:solidFill>
                <a:latin typeface="Comic Sans MS" pitchFamily="64" charset="0"/>
              </a:rPr>
              <a:t> al PEI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Aggiornamento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della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situazione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ingresso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nel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primo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periodo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frequenza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scolastica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–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profilo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dell’alunno</a:t>
            </a:r>
            <a:endParaRPr lang="en-GB" sz="2800" dirty="0">
              <a:solidFill>
                <a:srgbClr val="000000"/>
              </a:solidFill>
              <a:latin typeface="Comic Sans MS" pitchFamily="64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Programmazione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educativo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–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didattica</a:t>
            </a:r>
            <a:endParaRPr lang="en-GB" sz="2800" dirty="0">
              <a:solidFill>
                <a:srgbClr val="000000"/>
              </a:solidFill>
              <a:latin typeface="Comic Sans MS" pitchFamily="64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Intervento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formativo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con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progetti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particolari</a:t>
            </a:r>
            <a:endParaRPr lang="en-GB" sz="2800" dirty="0">
              <a:solidFill>
                <a:srgbClr val="000000"/>
              </a:solidFill>
              <a:latin typeface="Comic Sans MS" pitchFamily="64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Strategie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metodologiche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strumenti</a:t>
            </a:r>
            <a:endParaRPr lang="en-GB" sz="2800" dirty="0">
              <a:solidFill>
                <a:srgbClr val="000000"/>
              </a:solidFill>
              <a:latin typeface="Comic Sans MS" pitchFamily="64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Verifiche</a:t>
            </a:r>
            <a:r>
              <a:rPr lang="en-GB" sz="2800" dirty="0">
                <a:solidFill>
                  <a:srgbClr val="000000"/>
                </a:solidFill>
                <a:latin typeface="Comic Sans MS" pitchFamily="64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4" charset="0"/>
              </a:rPr>
              <a:t>valutazioni</a:t>
            </a:r>
            <a:endParaRPr lang="en-GB" sz="2800" dirty="0">
              <a:solidFill>
                <a:srgbClr val="000000"/>
              </a:solidFill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Assistenza</a:t>
            </a:r>
            <a:endParaRPr lang="en-GB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presenza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dell’insegnante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sostegno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aiuti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punto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vista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psicologico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, ma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non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intervenga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nella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qualità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lavoro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. Per le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tre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e per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presenza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docente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sostegno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è utile a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rassicurare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ed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controllare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l’emotività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, per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creare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le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migliori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condizioni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psicofisiche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Personale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: Il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docente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di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sostegno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endParaRPr lang="en-GB" sz="3200" dirty="0" smtClean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 smtClean="0">
                <a:solidFill>
                  <a:srgbClr val="000000"/>
                </a:solidFill>
                <a:latin typeface="Comic Sans MS" pitchFamily="66" charset="0"/>
              </a:rPr>
              <a:t>Viene</a:t>
            </a:r>
            <a:r>
              <a:rPr lang="en-GB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individuato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Dirigente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sulla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base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indicazioni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contenute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nel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Documento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del 15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maggio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Presente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riunione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preliminare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Assistenza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le prove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Assistenza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 al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Personale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: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assistenti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Assistenti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all’autonomia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Assistenti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comunicazione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Si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richiede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l’assistenza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parte del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personale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ha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affiancato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Anche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più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diversi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Tempi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Secondo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l’art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 16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Legge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104/92,  è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preferibile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far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svolgere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le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nello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stesso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numero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giorni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E’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previsto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svolgimento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più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giorni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casi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eccezionali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E’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previsto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svolgimento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con tempi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più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lunghi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in via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eccezionale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 smtClean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candidati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hanno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seguito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un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didattico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differenziato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(P.E.I.) 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stati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valutati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con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l'attribuzione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voti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un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credito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relativi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unicamente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relazione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allo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svolgimento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tale piano,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possono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sostenere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differenziate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coerenti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con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svolto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finalizzate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solo al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rilascio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dell'attestazione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cui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all'articolo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13 del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decreto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Presidente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Repubblica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n. 323 del 1998.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Essi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sostengono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l'esame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con le prove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differenziate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cui all'art.15, comma 4,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dell'O.M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. n.90 del 2001.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testi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elaborati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dalle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commissioni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sulla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base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documentazione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fornita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suddetti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alunni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qualora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non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svolgano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una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più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ammessi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prova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orale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con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l'indicazione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sul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tabellone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esclusivamente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risultati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effettivamente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sostenute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endParaRPr lang="en-GB" sz="3200" dirty="0" smtClean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L’attestato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credito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formativo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rilasciato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agli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alunni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non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conseguono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diploma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esame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conclusivo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studio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istruzione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secondaria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Comic Sans MS" pitchFamily="66" charset="0"/>
              </a:rPr>
              <a:t>superiore</a:t>
            </a: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viene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rilasciato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sensi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dell'art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 13 del D.P.R. 23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luglio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1998; n.323 (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firmato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presidente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Le prove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pratiche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fatte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contemporaneamente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quelle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appartenenza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frequentata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. 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Inoltre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	le prove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pratiche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devono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omogene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al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svolto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coerenti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con le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competenze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accertare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; 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	le prove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pratiche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devono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svolti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con le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stesse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modalità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utilizzate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per le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verifiche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l'anno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;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	la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valutazione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complessiva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scritte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pratiche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essere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espressa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quarantacinquesimi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quella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colloquio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000" dirty="0" err="1">
                <a:solidFill>
                  <a:srgbClr val="000000"/>
                </a:solidFill>
                <a:latin typeface="Comic Sans MS" pitchFamily="66" charset="0"/>
              </a:rPr>
              <a:t>trentesimi</a:t>
            </a: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endParaRPr lang="en-GB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titolo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acquisito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è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riconosciuto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dalle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istituzioni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scolastiche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centri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formazione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professionale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regionali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nell'ambito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degli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accordi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con le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regioni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Attestato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di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crediti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formativi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Contiene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descrizione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conoscenze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capacità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competenze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conseguite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con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l’indicazione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quali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condizioni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necessarie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affinchè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possano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esprimere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votazione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conseguita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crediti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formativi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documentati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durata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scolastico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e le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caratteristiche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 err="1">
                <a:solidFill>
                  <a:srgbClr val="572314"/>
                </a:solidFill>
                <a:latin typeface="Comic Sans MS" pitchFamily="66" charset="0"/>
              </a:rPr>
              <a:t>Programmazione</a:t>
            </a:r>
            <a:r>
              <a:rPr lang="en-GB" sz="28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572314"/>
                </a:solidFill>
                <a:latin typeface="Comic Sans MS" pitchFamily="66" charset="0"/>
              </a:rPr>
              <a:t>didattica</a:t>
            </a:r>
            <a:r>
              <a:rPr lang="en-GB" sz="28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572314"/>
                </a:solidFill>
                <a:latin typeface="Comic Sans MS" pitchFamily="66" charset="0"/>
              </a:rPr>
              <a:t>individualizzata</a:t>
            </a:r>
            <a:r>
              <a:rPr lang="en-GB" sz="2800" dirty="0">
                <a:solidFill>
                  <a:srgbClr val="572314"/>
                </a:solidFill>
                <a:latin typeface="Comic Sans MS" pitchFamily="66" charset="0"/>
              </a:rPr>
              <a:t> per </a:t>
            </a:r>
            <a:r>
              <a:rPr lang="en-GB" sz="2800" dirty="0" err="1">
                <a:solidFill>
                  <a:srgbClr val="572314"/>
                </a:solidFill>
                <a:latin typeface="Comic Sans MS" pitchFamily="66" charset="0"/>
              </a:rPr>
              <a:t>ciascuna</a:t>
            </a:r>
            <a:r>
              <a:rPr lang="en-GB" sz="28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572314"/>
                </a:solidFill>
                <a:latin typeface="Comic Sans MS" pitchFamily="66" charset="0"/>
              </a:rPr>
              <a:t>disciplina</a:t>
            </a:r>
            <a:endParaRPr lang="en-GB" sz="28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Obiettivi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individualizzati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riconducibili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) 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uguali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programmazione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Contenuti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differenziati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ridotti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nuclei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essenziali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uguali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quelli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endParaRPr lang="en-GB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Metodologia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strumenti</a:t>
            </a:r>
            <a:endParaRPr lang="en-GB" sz="2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verifica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valutazione</a:t>
            </a:r>
            <a:endParaRPr lang="en-GB" sz="2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Attestato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di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crediti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formativi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	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descrizione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lavorativi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dall’alunno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le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competenze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operative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acquisite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durante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svolgimento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stage 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percorsi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misti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alternanza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scuola-lavoro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trasmettere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per un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inserimento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mondo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lavoro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o al SIL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riferimento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1500166" y="2786058"/>
            <a:ext cx="6707188" cy="1143000"/>
          </a:xfrm>
          <a:ln/>
        </p:spPr>
        <p:txBody>
          <a:bodyPr/>
          <a:lstStyle/>
          <a:p>
            <a:pPr algn="ct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400" dirty="0" err="1" smtClean="0">
                <a:solidFill>
                  <a:srgbClr val="572314"/>
                </a:solidFill>
                <a:latin typeface="Comic Sans MS" pitchFamily="66" charset="0"/>
              </a:rPr>
              <a:t>Progetto</a:t>
            </a:r>
            <a:r>
              <a:rPr lang="en-GB" sz="44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400" dirty="0" err="1" smtClean="0">
                <a:solidFill>
                  <a:srgbClr val="572314"/>
                </a:solidFill>
                <a:latin typeface="Comic Sans MS" pitchFamily="66" charset="0"/>
              </a:rPr>
              <a:t>di</a:t>
            </a:r>
            <a:r>
              <a:rPr lang="en-GB" sz="4400" dirty="0" smtClean="0">
                <a:solidFill>
                  <a:srgbClr val="572314"/>
                </a:solidFill>
                <a:latin typeface="Comic Sans MS" pitchFamily="66" charset="0"/>
              </a:rPr>
              <a:t> vita</a:t>
            </a:r>
            <a:r>
              <a:rPr lang="it-IT" sz="4400" dirty="0" smtClean="0"/>
              <a:t/>
            </a:r>
            <a:br>
              <a:rPr lang="it-IT" sz="4400" dirty="0" smtClean="0"/>
            </a:br>
            <a:endParaRPr lang="en-GB" sz="4400" dirty="0">
              <a:latin typeface="Comic Sans MS" pitchFamily="66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35100" y="2857500"/>
            <a:ext cx="7497763" cy="3390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PEI è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differenziato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occorre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una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richiesta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assenso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famiglia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sul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sistema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valutazione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riferito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al PEI</a:t>
            </a: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Due </a:t>
            </a: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percorsi</a:t>
            </a: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1°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consegue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gli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stessi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obiettivi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uguali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Diploma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>
                <a:solidFill>
                  <a:srgbClr val="572314"/>
                </a:solidFill>
                <a:latin typeface="Comic Sans MS" pitchFamily="66" charset="0"/>
              </a:rPr>
              <a:t>Due </a:t>
            </a:r>
            <a:r>
              <a:rPr lang="en-GB" dirty="0" err="1">
                <a:solidFill>
                  <a:srgbClr val="572314"/>
                </a:solidFill>
                <a:latin typeface="Comic Sans MS" pitchFamily="66" charset="0"/>
              </a:rPr>
              <a:t>percorsi</a:t>
            </a:r>
            <a:endParaRPr lang="en-GB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2°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percorso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non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consegue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gli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obiettivi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Programmazione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differenziata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differenziate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Attestazione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credito</a:t>
            </a:r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omic Sans MS" pitchFamily="66" charset="0"/>
              </a:rPr>
              <a:t>formativo</a:t>
            </a:r>
            <a:endParaRPr lang="en-GB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65125" indent="-282575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32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3200" dirty="0">
                <a:solidFill>
                  <a:srgbClr val="572314"/>
                </a:solidFill>
                <a:latin typeface="Comic Sans MS" pitchFamily="66" charset="0"/>
              </a:rPr>
              <a:t> del </a:t>
            </a:r>
            <a:r>
              <a:rPr lang="en-GB" sz="3200" dirty="0" err="1">
                <a:solidFill>
                  <a:srgbClr val="572314"/>
                </a:solidFill>
                <a:latin typeface="Comic Sans MS" pitchFamily="66" charset="0"/>
              </a:rPr>
              <a:t>Consiglio</a:t>
            </a:r>
            <a:r>
              <a:rPr lang="en-GB" sz="32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572314"/>
                </a:solidFill>
                <a:latin typeface="Comic Sans MS" pitchFamily="66" charset="0"/>
              </a:rPr>
              <a:t>di</a:t>
            </a:r>
            <a:r>
              <a:rPr lang="en-GB" sz="32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3200" dirty="0" err="1">
                <a:solidFill>
                  <a:srgbClr val="572314"/>
                </a:solidFill>
                <a:latin typeface="Comic Sans MS" pitchFamily="66" charset="0"/>
              </a:rPr>
              <a:t>Classe</a:t>
            </a:r>
            <a:r>
              <a:rPr lang="en-GB" sz="3200" dirty="0">
                <a:solidFill>
                  <a:srgbClr val="572314"/>
                </a:solidFill>
                <a:latin typeface="Comic Sans MS" pitchFamily="66" charset="0"/>
              </a:rPr>
              <a:t> del 15 </a:t>
            </a:r>
            <a:r>
              <a:rPr lang="en-GB" sz="3200" dirty="0" err="1" smtClean="0">
                <a:solidFill>
                  <a:srgbClr val="572314"/>
                </a:solidFill>
                <a:latin typeface="Comic Sans MS" pitchFamily="66" charset="0"/>
              </a:rPr>
              <a:t>Maggio</a:t>
            </a:r>
            <a:r>
              <a:rPr lang="en-GB" sz="3200" dirty="0" smtClean="0">
                <a:solidFill>
                  <a:srgbClr val="572314"/>
                </a:solidFill>
                <a:latin typeface="Comic Sans MS" pitchFamily="66" charset="0"/>
              </a:rPr>
              <a:t> - </a:t>
            </a:r>
            <a:r>
              <a:rPr lang="en-GB" sz="32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endParaRPr lang="en-GB" sz="32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contenere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tutti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gli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elementi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essenziali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pongano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d’esame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grado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conoscere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reale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situazione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per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predisporre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d’esame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finalizzate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ad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accertare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una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preparazione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idonea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rilascio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un 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diploma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(o un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attestato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crediti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formativi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). 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descritte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dettaglio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motivazioni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modalità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effettuazione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delle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prove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d’esame</a:t>
            </a: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8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“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Presidente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decide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senso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contrario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comunque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diverso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quanto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previsto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documento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del 15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maggio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dal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Commissione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nella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relazione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allegata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deve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motivare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le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proprie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decisioni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” 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3200" dirty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6707188" cy="1143000"/>
          </a:xfrm>
          <a:ln/>
        </p:spPr>
        <p:txBody>
          <a:bodyPr/>
          <a:lstStyle/>
          <a:p>
            <a:pPr hangingPunct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000" dirty="0" err="1" smtClean="0">
                <a:solidFill>
                  <a:srgbClr val="572314"/>
                </a:solidFill>
                <a:latin typeface="Comic Sans MS" pitchFamily="66" charset="0"/>
              </a:rPr>
              <a:t>Allegato</a:t>
            </a:r>
            <a:r>
              <a:rPr lang="en-GB" sz="4000" dirty="0" smtClean="0">
                <a:solidFill>
                  <a:srgbClr val="572314"/>
                </a:solidFill>
                <a:latin typeface="Comic Sans MS" pitchFamily="66" charset="0"/>
              </a:rPr>
              <a:t> 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al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Documento</a:t>
            </a: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 </a:t>
            </a:r>
            <a:br>
              <a:rPr lang="en-GB" sz="4000" dirty="0">
                <a:solidFill>
                  <a:srgbClr val="572314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rgbClr val="572314"/>
                </a:solidFill>
                <a:latin typeface="Comic Sans MS" pitchFamily="66" charset="0"/>
              </a:rPr>
              <a:t>del 15 </a:t>
            </a:r>
            <a:r>
              <a:rPr lang="en-GB" sz="4000" dirty="0" err="1">
                <a:solidFill>
                  <a:srgbClr val="572314"/>
                </a:solidFill>
                <a:latin typeface="Comic Sans MS" pitchFamily="66" charset="0"/>
              </a:rPr>
              <a:t>Maggio</a:t>
            </a:r>
            <a:endParaRPr lang="en-GB" sz="40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7763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dirty="0">
                <a:solidFill>
                  <a:srgbClr val="000000"/>
                </a:solidFill>
                <a:latin typeface="Gill Sans MT" charset="0"/>
              </a:rPr>
              <a:t>	</a:t>
            </a:r>
            <a:endParaRPr lang="en-GB" sz="3200" dirty="0" smtClean="0">
              <a:solidFill>
                <a:srgbClr val="000000"/>
              </a:solidFill>
              <a:latin typeface="Gill Sans MT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Comic Sans MS" pitchFamily="66" charset="0"/>
              </a:rPr>
              <a:t>La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presentazione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dell’alunno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comprenderà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osservazioni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e le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considerazioni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Consiglio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che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lo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portano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ritenere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l’alunno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grado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affrontare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l’esame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stato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sostenendo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b="1" dirty="0">
                <a:solidFill>
                  <a:srgbClr val="000000"/>
                </a:solidFill>
                <a:latin typeface="Comic Sans MS" pitchFamily="66" charset="0"/>
              </a:rPr>
              <a:t>prove </a:t>
            </a:r>
            <a:r>
              <a:rPr lang="en-GB" sz="2800" b="1" dirty="0" err="1">
                <a:solidFill>
                  <a:srgbClr val="000000"/>
                </a:solidFill>
                <a:latin typeface="Comic Sans MS" pitchFamily="66" charset="0"/>
              </a:rPr>
              <a:t>equipollenti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finalizzate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ad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accertare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il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raggiungimento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degli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obiettivi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riconducibili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alla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programmazione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classe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per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ogni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singola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omic Sans MS" pitchFamily="66" charset="0"/>
              </a:rPr>
              <a:t>disciplina</a:t>
            </a: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ami 2 maggio 2017 -definitivo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Gill Sans M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Gill Sans M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Gill Sans M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Esami 2 maggio 2017 -definitivo</Template>
  <TotalTime>67</TotalTime>
  <Words>1244</Words>
  <PresentationFormat>Presentazione su schermo (4:3)</PresentationFormat>
  <Paragraphs>158</Paragraphs>
  <Slides>31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31</vt:i4>
      </vt:variant>
    </vt:vector>
  </HeadingPairs>
  <TitlesOfParts>
    <vt:vector size="34" baseType="lpstr">
      <vt:lpstr>Esami 2 maggio 2017 -definitivo</vt:lpstr>
      <vt:lpstr>Tema di Office</vt:lpstr>
      <vt:lpstr>Tema di Office</vt:lpstr>
      <vt:lpstr>Esame di stato  per alunni con disabilità</vt:lpstr>
      <vt:lpstr>Riferimento al PEI</vt:lpstr>
      <vt:lpstr>Programmazione didattica individualizzata per ciascuna disciplina</vt:lpstr>
      <vt:lpstr>Diapositiva 4</vt:lpstr>
      <vt:lpstr>Due percorsi:</vt:lpstr>
      <vt:lpstr>Due percorsi</vt:lpstr>
      <vt:lpstr>Documento del Consiglio di Classe del 15 Maggio - Allegato</vt:lpstr>
      <vt:lpstr>Diapositiva 8</vt:lpstr>
      <vt:lpstr>Allegato al Documento  del 15 Maggio</vt:lpstr>
      <vt:lpstr>Le prove equipollenti</vt:lpstr>
      <vt:lpstr>Le prove equipollenti</vt:lpstr>
      <vt:lpstr>Allegato al Documento  del 15 Maggio </vt:lpstr>
      <vt:lpstr>Allegato al Documento  del 15 Maggio</vt:lpstr>
      <vt:lpstr>Allegato al Documento  del 15 Maggio</vt:lpstr>
      <vt:lpstr>Allegato al Documento  del 15 Maggio </vt:lpstr>
      <vt:lpstr>Prove equipollenti</vt:lpstr>
      <vt:lpstr>Prove equipollenti</vt:lpstr>
      <vt:lpstr>Prove equipollenti</vt:lpstr>
      <vt:lpstr>Percorso didattico differenziato</vt:lpstr>
      <vt:lpstr>Assistenza</vt:lpstr>
      <vt:lpstr>Personale : Il docente di sostegno</vt:lpstr>
      <vt:lpstr>Personale: assistenti</vt:lpstr>
      <vt:lpstr>Tempi</vt:lpstr>
      <vt:lpstr>Programmazione individualizzata</vt:lpstr>
      <vt:lpstr>Programmazione individualizzata</vt:lpstr>
      <vt:lpstr>Programmazione individualizzata</vt:lpstr>
      <vt:lpstr>Programmazione individualizzata</vt:lpstr>
      <vt:lpstr>Programmazione individualizzata</vt:lpstr>
      <vt:lpstr>Attestato di crediti formativi</vt:lpstr>
      <vt:lpstr>Attestato di crediti formativi</vt:lpstr>
      <vt:lpstr>Progetto di vita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Esame di stato  per alunni con disabilità</dc:title>
  <dc:creator>Rita</dc:creator>
  <cp:lastModifiedBy>Rita</cp:lastModifiedBy>
  <cp:revision>37</cp:revision>
  <cp:lastPrinted>1601-01-01T00:00:00Z</cp:lastPrinted>
  <dcterms:created xsi:type="dcterms:W3CDTF">2017-05-02T08:42:54Z</dcterms:created>
  <dcterms:modified xsi:type="dcterms:W3CDTF">2017-05-08T07:05:34Z</dcterms:modified>
</cp:coreProperties>
</file>