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2" r:id="rId9"/>
    <p:sldId id="264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26E3-F73D-4B83-8E87-39DB7BEFEAEB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0E674-D8E8-4AA1-8989-214E1AAA3EA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0E674-D8E8-4AA1-8989-214E1AAA3EA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684FE-1DFC-4C41-B521-0E1D4C8726A1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19EB5-D446-48FC-8617-893FE8EE165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Il Piano Educativo Individualizzato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Legge 104/92</a:t>
            </a:r>
          </a:p>
          <a:p>
            <a:r>
              <a:rPr lang="it-IT" dirty="0" smtClean="0">
                <a:latin typeface="Comic Sans MS" pitchFamily="66" charset="0"/>
              </a:rPr>
              <a:t>Art.12</a:t>
            </a:r>
          </a:p>
          <a:p>
            <a:r>
              <a:rPr lang="it-IT" dirty="0" smtClean="0">
                <a:latin typeface="Comic Sans MS" pitchFamily="66" charset="0"/>
              </a:rPr>
              <a:t>Comma 5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Il percorso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Formazione presso l’Ufficio Scolastico Regionale </a:t>
            </a:r>
            <a:r>
              <a:rPr lang="it-IT" dirty="0" err="1" smtClean="0">
                <a:latin typeface="Comic Sans MS" pitchFamily="66" charset="0"/>
              </a:rPr>
              <a:t>a.s.</a:t>
            </a:r>
            <a:r>
              <a:rPr lang="it-IT" dirty="0" smtClean="0">
                <a:latin typeface="Comic Sans MS" pitchFamily="66" charset="0"/>
              </a:rPr>
              <a:t> 2015/16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Elaborazione del modello da parte dei docenti dell’ITA “Calvi” di Finale Emilia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Proposta del modello al GLH da parte della Dirigente Scolastica dell’Istituto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Presentazione del modello a Dirigenti Scolastici e referenti per l’inclusione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Adesione all’attività di sperimentazione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Adesioni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25 scuole hanno aderito completamente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20 scuole hanno aderito con alcune classi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6 scuole non hanno aderito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Costituzione tavolo di lavoro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Proposta questionario di monitoraggio alle Istituzioni Scolastiche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5 scuole in più hanno risposto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Osservazioni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Le scuole hanno espresso osservazioni positive, proposto integrazioni e suggerimenti di miglioramento. </a:t>
            </a:r>
          </a:p>
          <a:p>
            <a:r>
              <a:rPr lang="it-IT" dirty="0" smtClean="0">
                <a:latin typeface="Comic Sans MS" pitchFamily="66" charset="0"/>
              </a:rPr>
              <a:t>Sono state rilevate alcune criticità e per questo sono state avanzate proposte di possibili soluzioni</a:t>
            </a:r>
          </a:p>
          <a:p>
            <a:r>
              <a:rPr lang="it-IT" dirty="0" smtClean="0">
                <a:latin typeface="Comic Sans MS" pitchFamily="66" charset="0"/>
              </a:rPr>
              <a:t>Sono stati creati gruppi di lavoro all’interno di alcuni Istituti, per approfondire vari aspetti legati alla redazione del PEI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Osservazioni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Elaborazione di un modello di verifica del PEI.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Nell’ultimo incontro tenuto presso l’Ufficio Scolastico Provinciale di Modena, con le griglie di </a:t>
            </a:r>
            <a:r>
              <a:rPr lang="it-IT" dirty="0" smtClean="0">
                <a:latin typeface="Comic Sans MS" pitchFamily="66" charset="0"/>
              </a:rPr>
              <a:t>monitoraggio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compilate dalle scuole, si sono apportate le modifiche ai modelli per una stesura definitiva.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/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/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/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/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	Percorso di integrazione-	inclusione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		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	Trova nella documentazione che lo accompagna un valido ed essenziale strumento di progettazione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Documenti 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Diagnosi clinica (Certificazione per l’integrazione scolastica)</a:t>
            </a:r>
          </a:p>
          <a:p>
            <a:pPr>
              <a:buNone/>
            </a:pPr>
            <a:endParaRPr lang="it-IT" dirty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Diagnosi funzionale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	Documenti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latin typeface="Comic Sans MS" pitchFamily="66" charset="0"/>
              </a:rPr>
              <a:t>Profilo dinamico funzionale (collegiale osservazione approfondita – dettagliata descrizione della situazione di partenza in ciascuna delle aree della personalità- possibili sviluppi di alcune aree, delineando conoscenze, competenze, capacità da conseguire durante l’anno scolastico)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	Questo consente di elaborare un progetto che porti ad una possibile situazione futura, basata su dati il più possibile certi e reali.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	Documenti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	Piano Educativo Individualizzato: è uno strumento flessibile e modulare e costituisce una guida per tracciare un’ipotesi di progetto formativo che accompagni l’alunno sostenendo, valorizzando e facendo emergere tutti gli aspetti positivi, le competenze, le potenzialità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Attività di sperimentazione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Arricchire il modello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Riflettere sul Progetto Educativo Individualizzato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Osservare la situazione che l’alunno presenta con modalità collegiali e condivise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Garantire la continuità educativa, in particolare rispetto a interessi, attitudini, conoscenze, capacità, abilità, competenze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Prestare attenzione a eventuali comportamenti problematici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Il Progetto </a:t>
            </a:r>
            <a:r>
              <a:rPr lang="it-IT" dirty="0" err="1" smtClean="0">
                <a:latin typeface="Comic Sans MS" pitchFamily="66" charset="0"/>
              </a:rPr>
              <a:t>Educativo-didattico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Definizione di obiettivi </a:t>
            </a:r>
            <a:r>
              <a:rPr lang="it-IT" dirty="0" err="1" smtClean="0">
                <a:latin typeface="Comic Sans MS" pitchFamily="66" charset="0"/>
              </a:rPr>
              <a:t>educativo-relazionali</a:t>
            </a:r>
            <a:r>
              <a:rPr lang="it-IT" dirty="0" smtClean="0">
                <a:latin typeface="Comic Sans MS" pitchFamily="66" charset="0"/>
              </a:rPr>
              <a:t> generali, da declinare come comportamenti osservabili e per questo valutabili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Definizione di obiettivi cognitivi trasversali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Definizione di obiettivi operativi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Stesura della programmazione: particolare attenzione a metodologia, verifiche e valutazioni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sz="3600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sz="3600" dirty="0" smtClean="0">
                <a:latin typeface="Comic Sans MS" pitchFamily="64" charset="0"/>
              </a:rPr>
              <a:t>Il </a:t>
            </a:r>
            <a:r>
              <a:rPr lang="it-IT" sz="3600" dirty="0" err="1" smtClean="0">
                <a:latin typeface="Comic Sans MS" pitchFamily="64" charset="0"/>
              </a:rPr>
              <a:t>P.E.I.</a:t>
            </a:r>
            <a:r>
              <a:rPr lang="it-IT" sz="3600" dirty="0" smtClean="0">
                <a:latin typeface="Comic Sans MS" pitchFamily="64" charset="0"/>
              </a:rPr>
              <a:t> deve descrivere la situazione reale dell’alunno ed essere esaustivo</a:t>
            </a:r>
            <a:r>
              <a:rPr lang="it-IT" dirty="0" smtClean="0">
                <a:latin typeface="Comic Sans MS" pitchFamily="64" charset="0"/>
              </a:rPr>
              <a:t/>
            </a:r>
            <a:br>
              <a:rPr lang="it-IT" dirty="0" smtClean="0">
                <a:latin typeface="Comic Sans MS" pitchFamily="6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>	</a:t>
            </a:r>
          </a:p>
          <a:p>
            <a:pPr>
              <a:buNone/>
            </a:pPr>
            <a:r>
              <a:rPr lang="it-IT" dirty="0">
                <a:solidFill>
                  <a:srgbClr val="333399"/>
                </a:solidFill>
                <a:latin typeface="Comic Sans MS" pitchFamily="64" charset="0"/>
              </a:rPr>
              <a:t>	</a:t>
            </a:r>
            <a:endParaRPr lang="it-IT" dirty="0" smtClean="0">
              <a:solidFill>
                <a:srgbClr val="333399"/>
              </a:solidFill>
              <a:latin typeface="Comic Sans MS" pitchFamily="64" charset="0"/>
            </a:endParaRPr>
          </a:p>
          <a:p>
            <a:pPr>
              <a:buNone/>
            </a:pPr>
            <a:endParaRPr lang="it-IT" dirty="0" smtClean="0">
              <a:solidFill>
                <a:srgbClr val="333399"/>
              </a:solidFill>
              <a:latin typeface="Comic Sans MS" pitchFamily="64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>	</a:t>
            </a:r>
            <a:r>
              <a:rPr lang="it-IT" dirty="0" smtClean="0">
                <a:latin typeface="Comic Sans MS" pitchFamily="64" charset="0"/>
              </a:rPr>
              <a:t>Gli obiettivi devono essere declinati con una certa precisione e devono essere applicati proprio a quella situazione, quindi non devono essere generici.</a:t>
            </a:r>
            <a:endParaRPr lang="it-IT" dirty="0">
              <a:latin typeface="Comic Sans MS" pitchFamily="6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/>
            </a:r>
            <a:b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</a:br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>	</a:t>
            </a:r>
            <a:r>
              <a:rPr lang="it-IT" dirty="0" smtClean="0">
                <a:latin typeface="Comic Sans MS" pitchFamily="66" charset="0"/>
              </a:rPr>
              <a:t>VALUTAZIONE</a:t>
            </a:r>
            <a:br>
              <a:rPr lang="it-IT" dirty="0" smtClean="0">
                <a:latin typeface="Comic Sans MS" pitchFamily="66" charset="0"/>
              </a:rPr>
            </a:b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23850" algn="ctr">
              <a:lnSpc>
                <a:spcPct val="90000"/>
              </a:lnSpc>
              <a:spcBef>
                <a:spcPts val="900"/>
              </a:spcBef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dirty="0" smtClean="0">
              <a:solidFill>
                <a:srgbClr val="333399"/>
              </a:solidFill>
              <a:latin typeface="Comic Sans MS" pitchFamily="64" charset="0"/>
            </a:endParaRPr>
          </a:p>
          <a:p>
            <a:pPr indent="-323850" algn="just">
              <a:lnSpc>
                <a:spcPct val="90000"/>
              </a:lnSpc>
              <a:spcBef>
                <a:spcPts val="900"/>
              </a:spcBef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dirty="0" smtClean="0">
                <a:solidFill>
                  <a:srgbClr val="333399"/>
                </a:solidFill>
                <a:latin typeface="Comic Sans MS" pitchFamily="64" charset="0"/>
              </a:rPr>
              <a:t>	</a:t>
            </a:r>
            <a:r>
              <a:rPr lang="it-IT" dirty="0" smtClean="0">
                <a:latin typeface="Comic Sans MS" pitchFamily="64" charset="0"/>
              </a:rPr>
              <a:t>Intesa come RISORSA FORMATIVA utile ad orientare e promuovere il processo di apprendimento, è interconnessa al conseguimento degli obiettivi che, se declinati con precisione, potranno essere verificati e valutati in modo maggiormente oggettivo.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283</Words>
  <Application>Microsoft Office PowerPoint</Application>
  <PresentationFormat>Presentazione su schermo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Il Piano Educativo Individualizzato</vt:lpstr>
      <vt:lpstr>     Percorso di integrazione- inclusione</vt:lpstr>
      <vt:lpstr>Documenti </vt:lpstr>
      <vt:lpstr> Documenti</vt:lpstr>
      <vt:lpstr> Documenti</vt:lpstr>
      <vt:lpstr>Attività di sperimentazione</vt:lpstr>
      <vt:lpstr>Il Progetto Educativo-didattico</vt:lpstr>
      <vt:lpstr>    Il P.E.I. deve descrivere la situazione reale dell’alunno ed essere esaustivo </vt:lpstr>
      <vt:lpstr>   VALUTAZIONE </vt:lpstr>
      <vt:lpstr>Il percorso</vt:lpstr>
      <vt:lpstr>Adesioni</vt:lpstr>
      <vt:lpstr>Costituzione tavolo di lavoro</vt:lpstr>
      <vt:lpstr>Osservazioni</vt:lpstr>
      <vt:lpstr>Osservazioni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Piano Educativo Individualizzato</dc:title>
  <dc:creator>Cristina</dc:creator>
  <cp:lastModifiedBy>Rita</cp:lastModifiedBy>
  <cp:revision>46</cp:revision>
  <dcterms:created xsi:type="dcterms:W3CDTF">2016-11-15T14:44:15Z</dcterms:created>
  <dcterms:modified xsi:type="dcterms:W3CDTF">2017-05-24T07:38:25Z</dcterms:modified>
</cp:coreProperties>
</file>