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8" r:id="rId2"/>
    <p:sldId id="515" r:id="rId3"/>
    <p:sldId id="520" r:id="rId4"/>
    <p:sldId id="517" r:id="rId5"/>
    <p:sldId id="518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494" r:id="rId16"/>
    <p:sldId id="495" r:id="rId17"/>
    <p:sldId id="496" r:id="rId18"/>
    <p:sldId id="497" r:id="rId19"/>
    <p:sldId id="498" r:id="rId20"/>
    <p:sldId id="500" r:id="rId21"/>
    <p:sldId id="499" r:id="rId22"/>
    <p:sldId id="501" r:id="rId23"/>
    <p:sldId id="502" r:id="rId24"/>
    <p:sldId id="504" r:id="rId25"/>
    <p:sldId id="506" r:id="rId26"/>
    <p:sldId id="492" r:id="rId27"/>
    <p:sldId id="510" r:id="rId28"/>
    <p:sldId id="491" r:id="rId29"/>
    <p:sldId id="470" r:id="rId30"/>
    <p:sldId id="472" r:id="rId31"/>
    <p:sldId id="473" r:id="rId32"/>
    <p:sldId id="468" r:id="rId33"/>
    <p:sldId id="478" r:id="rId34"/>
    <p:sldId id="477" r:id="rId35"/>
    <p:sldId id="514" r:id="rId36"/>
    <p:sldId id="509" r:id="rId3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C0000"/>
    <a:srgbClr val="003300"/>
    <a:srgbClr val="A00000"/>
    <a:srgbClr val="21B01A"/>
    <a:srgbClr val="556270"/>
    <a:srgbClr val="B50000"/>
    <a:srgbClr val="A50021"/>
    <a:srgbClr val="9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2262" autoAdjust="0"/>
  </p:normalViewPr>
  <p:slideViewPr>
    <p:cSldViewPr>
      <p:cViewPr varScale="1">
        <p:scale>
          <a:sx n="102" d="100"/>
          <a:sy n="102" d="100"/>
        </p:scale>
        <p:origin x="-2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di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sso.local\fs\Utenti\Area%20Assistenza%20Rete%20CCIE\Desk%20Europa\02.%20Fondi%20indiretti\Alternanza%20scuola-lavoro\CCIE%20Coinvolte\Scuole%20con%20partecipazione%20CCIE%20-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Numer</a:t>
            </a:r>
            <a:r>
              <a:rPr lang="it-IT" sz="1600" b="1" baseline="0" dirty="0"/>
              <a:t>o di scuole </a:t>
            </a:r>
            <a:r>
              <a:rPr lang="it-IT" sz="1600" b="1" baseline="0" dirty="0" smtClean="0"/>
              <a:t>in contatto con le CCIE sul PON MIUR per </a:t>
            </a:r>
            <a:r>
              <a:rPr lang="it-IT" sz="1600" b="1" baseline="0" dirty="0"/>
              <a:t>distribuzione geografica</a:t>
            </a:r>
            <a:endParaRPr lang="it-IT" sz="1600" b="1" dirty="0"/>
          </a:p>
        </c:rich>
      </c:tx>
      <c:layout>
        <c:manualLayout>
          <c:xMode val="edge"/>
          <c:yMode val="edge"/>
          <c:x val="0.18949068256891641"/>
          <c:y val="1.65346211532051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89723933023222"/>
          <c:y val="0.15545364751138763"/>
          <c:w val="0.82900860164756629"/>
          <c:h val="0.5424301813687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Elaborazioni!$B$22</c:f>
              <c:strCache>
                <c:ptCount val="1"/>
                <c:pt idx="0">
                  <c:v>Puglia 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Elaborazioni!$C$22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62-49F0-9351-88E1015E039D}"/>
            </c:ext>
          </c:extLst>
        </c:ser>
        <c:ser>
          <c:idx val="1"/>
          <c:order val="1"/>
          <c:tx>
            <c:strRef>
              <c:f>Elaborazioni!$B$23</c:f>
              <c:strCache>
                <c:ptCount val="1"/>
                <c:pt idx="0">
                  <c:v>Toscana 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Elaborazioni!$C$23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62-49F0-9351-88E1015E039D}"/>
            </c:ext>
          </c:extLst>
        </c:ser>
        <c:ser>
          <c:idx val="2"/>
          <c:order val="2"/>
          <c:tx>
            <c:strRef>
              <c:f>Elaborazioni!$B$24</c:f>
              <c:strCache>
                <c:ptCount val="1"/>
                <c:pt idx="0">
                  <c:v>Piemonte 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Elaborazioni!$C$24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62-49F0-9351-88E1015E039D}"/>
            </c:ext>
          </c:extLst>
        </c:ser>
        <c:ser>
          <c:idx val="3"/>
          <c:order val="3"/>
          <c:tx>
            <c:strRef>
              <c:f>Elaborazioni!$B$25</c:f>
              <c:strCache>
                <c:ptCount val="1"/>
                <c:pt idx="0">
                  <c:v>Campania 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Elaborazioni!$C$25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62-49F0-9351-88E1015E039D}"/>
            </c:ext>
          </c:extLst>
        </c:ser>
        <c:ser>
          <c:idx val="4"/>
          <c:order val="4"/>
          <c:tx>
            <c:strRef>
              <c:f>Elaborazioni!$B$26</c:f>
              <c:strCache>
                <c:ptCount val="1"/>
                <c:pt idx="0">
                  <c:v>Veneto 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Elaborazioni!$C$26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62-49F0-9351-88E1015E039D}"/>
            </c:ext>
          </c:extLst>
        </c:ser>
        <c:ser>
          <c:idx val="5"/>
          <c:order val="5"/>
          <c:tx>
            <c:strRef>
              <c:f>Elaborazioni!$B$27</c:f>
              <c:strCache>
                <c:ptCount val="1"/>
                <c:pt idx="0">
                  <c:v>Calabria 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Elaborazioni!$C$27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162-49F0-9351-88E1015E039D}"/>
            </c:ext>
          </c:extLst>
        </c:ser>
        <c:ser>
          <c:idx val="6"/>
          <c:order val="6"/>
          <c:tx>
            <c:strRef>
              <c:f>Elaborazioni!$B$28</c:f>
              <c:strCache>
                <c:ptCount val="1"/>
                <c:pt idx="0">
                  <c:v>Lazio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Elaborazioni!$C$28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62-49F0-9351-88E1015E039D}"/>
            </c:ext>
          </c:extLst>
        </c:ser>
        <c:ser>
          <c:idx val="7"/>
          <c:order val="7"/>
          <c:tx>
            <c:strRef>
              <c:f>Elaborazioni!$B$29</c:f>
              <c:strCache>
                <c:ptCount val="1"/>
                <c:pt idx="0">
                  <c:v>Lombardia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Elaborazioni!$C$29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162-49F0-9351-88E1015E039D}"/>
            </c:ext>
          </c:extLst>
        </c:ser>
        <c:ser>
          <c:idx val="8"/>
          <c:order val="8"/>
          <c:tx>
            <c:strRef>
              <c:f>Elaborazioni!$B$30</c:f>
              <c:strCache>
                <c:ptCount val="1"/>
                <c:pt idx="0">
                  <c:v>Marche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Elaborazioni!$C$30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62-49F0-9351-88E1015E039D}"/>
            </c:ext>
          </c:extLst>
        </c:ser>
        <c:ser>
          <c:idx val="9"/>
          <c:order val="9"/>
          <c:tx>
            <c:strRef>
              <c:f>Elaborazioni!$B$31</c:f>
              <c:strCache>
                <c:ptCount val="1"/>
                <c:pt idx="0">
                  <c:v>Sicilia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Elaborazioni!$C$31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162-49F0-9351-88E1015E039D}"/>
            </c:ext>
          </c:extLst>
        </c:ser>
        <c:ser>
          <c:idx val="10"/>
          <c:order val="10"/>
          <c:tx>
            <c:strRef>
              <c:f>Elaborazioni!$B$32</c:f>
              <c:strCache>
                <c:ptCount val="1"/>
                <c:pt idx="0">
                  <c:v>Friuli Venezia Giulia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Elaborazioni!$C$32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162-49F0-9351-88E1015E039D}"/>
            </c:ext>
          </c:extLst>
        </c:ser>
        <c:ser>
          <c:idx val="11"/>
          <c:order val="11"/>
          <c:tx>
            <c:strRef>
              <c:f>Elaborazioni!$B$33</c:f>
              <c:strCache>
                <c:ptCount val="1"/>
                <c:pt idx="0">
                  <c:v>Liguria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Elaborazioni!$C$33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162-49F0-9351-88E1015E039D}"/>
            </c:ext>
          </c:extLst>
        </c:ser>
        <c:ser>
          <c:idx val="12"/>
          <c:order val="12"/>
          <c:tx>
            <c:strRef>
              <c:f>Elaborazioni!$B$34</c:f>
              <c:strCache>
                <c:ptCount val="1"/>
                <c:pt idx="0">
                  <c:v>Emilia-Romagna 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Elaborazioni!$C$34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162-49F0-9351-88E1015E039D}"/>
            </c:ext>
          </c:extLst>
        </c:ser>
        <c:ser>
          <c:idx val="13"/>
          <c:order val="13"/>
          <c:tx>
            <c:strRef>
              <c:f>Elaborazioni!$B$35</c:f>
              <c:strCache>
                <c:ptCount val="1"/>
                <c:pt idx="0">
                  <c:v>Umbria 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Elaborazioni!$C$35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162-49F0-9351-88E1015E039D}"/>
            </c:ext>
          </c:extLst>
        </c:ser>
        <c:ser>
          <c:idx val="14"/>
          <c:order val="14"/>
          <c:tx>
            <c:strRef>
              <c:f>Elaborazioni!$B$36</c:f>
              <c:strCache>
                <c:ptCount val="1"/>
                <c:pt idx="0">
                  <c:v>Sardegna 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Elaborazioni!$C$36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162-49F0-9351-88E1015E039D}"/>
            </c:ext>
          </c:extLst>
        </c:ser>
        <c:ser>
          <c:idx val="15"/>
          <c:order val="15"/>
          <c:tx>
            <c:strRef>
              <c:f>Elaborazioni!$B$37</c:f>
              <c:strCache>
                <c:ptCount val="1"/>
                <c:pt idx="0">
                  <c:v>Trentino 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Elaborazioni!$C$37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162-49F0-9351-88E1015E039D}"/>
            </c:ext>
          </c:extLst>
        </c:ser>
        <c:ser>
          <c:idx val="16"/>
          <c:order val="16"/>
          <c:tx>
            <c:strRef>
              <c:f>Elaborazioni!$B$38</c:f>
              <c:strCache>
                <c:ptCount val="1"/>
                <c:pt idx="0">
                  <c:v>Abruzzo 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Elaborazioni!$C$38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162-49F0-9351-88E1015E0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371200"/>
        <c:axId val="72418048"/>
      </c:barChart>
      <c:catAx>
        <c:axId val="72371200"/>
        <c:scaling>
          <c:orientation val="minMax"/>
        </c:scaling>
        <c:delete val="1"/>
        <c:axPos val="b"/>
        <c:majorTickMark val="out"/>
        <c:minorTickMark val="none"/>
        <c:tickLblPos val="nextTo"/>
        <c:crossAx val="72418048"/>
        <c:crosses val="autoZero"/>
        <c:auto val="1"/>
        <c:lblAlgn val="ctr"/>
        <c:lblOffset val="100"/>
        <c:noMultiLvlLbl val="0"/>
      </c:catAx>
      <c:valAx>
        <c:axId val="7241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37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22110408784994E-2"/>
          <c:y val="0.74417758510659815"/>
          <c:w val="0.91628689648518591"/>
          <c:h val="0.25582241489340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Paesi </a:t>
            </a:r>
            <a:r>
              <a:rPr lang="it-IT" sz="1600" b="1" dirty="0" smtClean="0"/>
              <a:t>di maggiore interesse</a:t>
            </a:r>
            <a:r>
              <a:rPr lang="it-IT" sz="1600" b="1" baseline="0" dirty="0" smtClean="0"/>
              <a:t> per le </a:t>
            </a:r>
            <a:r>
              <a:rPr lang="it-IT" sz="1600" b="1" dirty="0" smtClean="0"/>
              <a:t>scuole </a:t>
            </a:r>
            <a:r>
              <a:rPr lang="it-IT" sz="1600" b="1" dirty="0"/>
              <a:t>in contatto con le </a:t>
            </a:r>
            <a:r>
              <a:rPr lang="it-IT" sz="1600" b="1" dirty="0" smtClean="0"/>
              <a:t>CCIE sul PON MIUR</a:t>
            </a:r>
            <a:endParaRPr lang="it-IT" sz="1600" b="1" dirty="0"/>
          </a:p>
        </c:rich>
      </c:tx>
      <c:layout>
        <c:manualLayout>
          <c:xMode val="edge"/>
          <c:yMode val="edge"/>
          <c:x val="6.1685401475104998E-2"/>
          <c:y val="1.830043575405201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Elaborazioni!$B$3</c:f>
              <c:strCache>
                <c:ptCount val="1"/>
                <c:pt idx="0">
                  <c:v>Francia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Elaborazioni!$C$3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1"/>
          <c:order val="1"/>
          <c:tx>
            <c:strRef>
              <c:f>Elaborazioni!$B$4</c:f>
              <c:strCache>
                <c:ptCount val="1"/>
                <c:pt idx="0">
                  <c:v>Spagna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Elaborazioni!$C$4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2"/>
          <c:order val="2"/>
          <c:tx>
            <c:strRef>
              <c:f>Elaborazioni!$B$5</c:f>
              <c:strCache>
                <c:ptCount val="1"/>
                <c:pt idx="0">
                  <c:v>Regno Unito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Elaborazioni!$B$6</c:f>
              <c:strCache>
                <c:ptCount val="1"/>
                <c:pt idx="0">
                  <c:v>Germania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4"/>
          <c:order val="4"/>
          <c:tx>
            <c:strRef>
              <c:f>Elaborazioni!$B$7</c:f>
              <c:strCache>
                <c:ptCount val="1"/>
                <c:pt idx="0">
                  <c:v>Malta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Elaborazioni!$C$7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5"/>
          <c:order val="5"/>
          <c:tx>
            <c:strRef>
              <c:f>Elaborazioni!$B$8</c:f>
              <c:strCache>
                <c:ptCount val="1"/>
                <c:pt idx="0">
                  <c:v>Grecia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Elaborazioni!$B$9</c:f>
              <c:strCache>
                <c:ptCount val="1"/>
                <c:pt idx="0">
                  <c:v>Ceca Rep.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Elaborazioni!$C$9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Elaborazioni!$B$10</c:f>
              <c:strCache>
                <c:ptCount val="1"/>
                <c:pt idx="0">
                  <c:v>Svezia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Elaborazioni!$C$10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8"/>
          <c:order val="8"/>
          <c:tx>
            <c:strRef>
              <c:f>Elaborazioni!$B$11</c:f>
              <c:strCache>
                <c:ptCount val="1"/>
                <c:pt idx="0">
                  <c:v>Bulgaria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Elaborazioni!$C$11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522752"/>
        <c:axId val="72536832"/>
      </c:barChart>
      <c:catAx>
        <c:axId val="72522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536832"/>
        <c:crosses val="autoZero"/>
        <c:auto val="1"/>
        <c:lblAlgn val="ctr"/>
        <c:lblOffset val="100"/>
        <c:noMultiLvlLbl val="0"/>
      </c:catAx>
      <c:valAx>
        <c:axId val="72536832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52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8465-D49B-4AB5-AEDA-D64C48A31274}" type="datetimeFigureOut">
              <a:rPr lang="it-IT" smtClean="0"/>
              <a:pPr/>
              <a:t>12/04/2018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FBF70-AC37-4FD6-BF69-99DC5748E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922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FA4E2-B307-4B29-AFAD-E42927BDDE49}" type="datetimeFigureOut">
              <a:rPr lang="it-IT" smtClean="0"/>
              <a:pPr/>
              <a:t>12/04/2018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9EAD2-79B0-4A99-B080-55BAF90771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89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EAD2-79B0-4A99-B080-55BAF907716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4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EAD2-79B0-4A99-B080-55BAF907716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43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EAD2-79B0-4A99-B080-55BAF907716F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28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EAD2-79B0-4A99-B080-55BAF907716F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EAD2-79B0-4A99-B080-55BAF907716F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EAD2-79B0-4A99-B080-55BAF907716F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52912" y="6321084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26" name="Connettore diritto 25"/>
          <p:cNvCxnSpPr/>
          <p:nvPr userDrawn="1"/>
        </p:nvCxnSpPr>
        <p:spPr>
          <a:xfrm>
            <a:off x="497858" y="6165304"/>
            <a:ext cx="8290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10" name="Ovale 4"/>
          <p:cNvSpPr/>
          <p:nvPr/>
        </p:nvSpPr>
        <p:spPr>
          <a:xfrm>
            <a:off x="899592" y="1412776"/>
            <a:ext cx="7488831" cy="2169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</a:pPr>
            <a:r>
              <a:rPr lang="it-IT" sz="4800" b="1" kern="1200" dirty="0">
                <a:solidFill>
                  <a:srgbClr val="9C0000"/>
                </a:solidFill>
              </a:rPr>
              <a:t>Alternanza </a:t>
            </a:r>
            <a:r>
              <a:rPr lang="it-IT" sz="4800" b="1" kern="1200" dirty="0" err="1">
                <a:solidFill>
                  <a:srgbClr val="9C0000"/>
                </a:solidFill>
              </a:rPr>
              <a:t>day</a:t>
            </a:r>
            <a:r>
              <a:rPr lang="it-IT" sz="4800" b="1" kern="1200" dirty="0">
                <a:solidFill>
                  <a:srgbClr val="9C0000"/>
                </a:solidFill>
              </a:rPr>
              <a:t> </a:t>
            </a:r>
            <a:endParaRPr lang="it-IT" sz="4800" b="1" kern="1200" dirty="0" smtClean="0">
              <a:solidFill>
                <a:srgbClr val="9C0000"/>
              </a:solidFill>
            </a:endParaRP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</a:pPr>
            <a:endParaRPr lang="it-IT" sz="4800" b="1" kern="1200" dirty="0">
              <a:solidFill>
                <a:srgbClr val="9C0000"/>
              </a:solidFill>
            </a:endParaRP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</a:pPr>
            <a:r>
              <a:rPr lang="it-IT" sz="4000" b="1" kern="1200" dirty="0" smtClean="0">
                <a:solidFill>
                  <a:srgbClr val="9C0000"/>
                </a:solidFill>
              </a:rPr>
              <a:t>Camera di Commercio di </a:t>
            </a:r>
            <a:r>
              <a:rPr lang="it-IT" sz="4000" b="1" dirty="0">
                <a:solidFill>
                  <a:srgbClr val="9C0000"/>
                </a:solidFill>
              </a:rPr>
              <a:t>M</a:t>
            </a:r>
            <a:r>
              <a:rPr lang="it-IT" sz="4000" b="1" kern="1200" dirty="0" smtClean="0">
                <a:solidFill>
                  <a:srgbClr val="9C0000"/>
                </a:solidFill>
              </a:rPr>
              <a:t>odena 12 aprile 2018</a:t>
            </a:r>
            <a:endParaRPr lang="it-IT" sz="4000" b="1" kern="1200" dirty="0">
              <a:solidFill>
                <a:srgbClr val="9C0000"/>
              </a:solidFill>
            </a:endParaRPr>
          </a:p>
        </p:txBody>
      </p:sp>
      <p:pic>
        <p:nvPicPr>
          <p:cNvPr id="1028" name="Picture 4" descr="O:\5 - Loghi UC\scala di grigio\unioncamere-marchio-scala di grig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50" y="245905"/>
            <a:ext cx="1972038" cy="4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423"/>
            <a:ext cx="3615347" cy="244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6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E9A9FCF-A718-4E91-AB3F-E76F193A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98" y="1196752"/>
            <a:ext cx="8455002" cy="4929411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La mobilità attraverso il programma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08B5F68-E02F-48BC-9BE1-CBA0CC9F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75064CC-AF25-42E9-92F6-AF9D9E40A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0" y="836711"/>
            <a:ext cx="1856857" cy="1319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331C8AF-38FB-4E94-A14C-A31D52A8207F}"/>
              </a:ext>
            </a:extLst>
          </p:cNvPr>
          <p:cNvSpPr txBox="1"/>
          <p:nvPr/>
        </p:nvSpPr>
        <p:spPr>
          <a:xfrm>
            <a:off x="231798" y="1916832"/>
            <a:ext cx="798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Le Camere di Commercio italiane all’estero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attivano percorsi di ASL e mobilità di studenti e docenti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anche attraverso il programma europeo Erasmus+ 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KA1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331C8AF-38FB-4E94-A14C-A31D52A8207F}"/>
              </a:ext>
            </a:extLst>
          </p:cNvPr>
          <p:cNvSpPr txBox="1"/>
          <p:nvPr/>
        </p:nvSpPr>
        <p:spPr>
          <a:xfrm>
            <a:off x="228598" y="2872095"/>
            <a:ext cx="5852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TREES-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Three-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Dimensional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Resources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 for 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Enhancing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E-Skills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(Miglioramento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delle competenze tecnico professionali nel settore delle nuove tecnologie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digitali).</a:t>
            </a:r>
            <a:endParaRPr lang="it-IT" sz="1600" dirty="0">
              <a:solidFill>
                <a:schemeClr val="accent2">
                  <a:lumMod val="75000"/>
                </a:schemeClr>
              </a:solidFill>
              <a:latin typeface="Arial Black"/>
              <a:cs typeface="Arial Black"/>
            </a:endParaRPr>
          </a:p>
          <a:p>
            <a:pPr marL="171450" indent="-171450">
              <a:buFont typeface="Arial"/>
              <a:buChar char="•"/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Realizzazione di stage presso aziende che adottano nuovi strumenti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di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formazione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professionale: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mercato del lavoro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richiede tecnici specializzati in grado di confrontarsi con le nuove tecnologie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digitali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(stampanti 3D).</a:t>
            </a:r>
          </a:p>
          <a:p>
            <a:pPr marL="171450" indent="-171450">
              <a:buFont typeface="Arial"/>
              <a:buChar char="•"/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Realizzazione di corsi linguistici per la conoscenza delle nuove tecnologie</a:t>
            </a:r>
          </a:p>
          <a:p>
            <a:pPr marL="171450" indent="-171450">
              <a:buFont typeface="Arial"/>
              <a:buChar char="•"/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Attività svolta con successo con Portogallo, Malta, Regno Unito e Spagna.</a:t>
            </a:r>
          </a:p>
          <a:p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Scuole coinvolte:  Istituti tecnici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AFM articolazione SIA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3055152" cy="1877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5220072" y="176488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ASL ALL’ESTERO </a:t>
            </a:r>
            <a:endParaRPr lang="it-IT" dirty="0" smtClean="0"/>
          </a:p>
          <a:p>
            <a:pPr algn="l">
              <a:spcBef>
                <a:spcPts val="0"/>
              </a:spcBef>
            </a:pPr>
            <a:r>
              <a:rPr lang="it-IT" dirty="0" smtClean="0"/>
              <a:t>La </a:t>
            </a:r>
            <a:r>
              <a:rPr lang="it-IT" dirty="0"/>
              <a:t>rete delle Camere di </a:t>
            </a:r>
            <a:r>
              <a:rPr lang="it-IT" dirty="0" smtClean="0"/>
              <a:t>Commercio</a:t>
            </a:r>
            <a:endParaRPr lang="it-IT" dirty="0"/>
          </a:p>
        </p:txBody>
      </p:sp>
      <p:pic>
        <p:nvPicPr>
          <p:cNvPr id="11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E9A9FCF-A718-4E91-AB3F-E76F193A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98" y="1196752"/>
            <a:ext cx="8455002" cy="4929411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La mobilità attraverso il programma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08B5F68-E02F-48BC-9BE1-CBA0CC9F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75064CC-AF25-42E9-92F6-AF9D9E40A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0" y="836711"/>
            <a:ext cx="1856857" cy="1319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331C8AF-38FB-4E94-A14C-A31D52A8207F}"/>
              </a:ext>
            </a:extLst>
          </p:cNvPr>
          <p:cNvSpPr txBox="1"/>
          <p:nvPr/>
        </p:nvSpPr>
        <p:spPr>
          <a:xfrm>
            <a:off x="231798" y="1916832"/>
            <a:ext cx="798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Le Camere di Commercio italiane all’estero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attivano percorsi di ASL e mobilità di studenti e docenti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anche attraverso il programma europeo Erasmus+ 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KA1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331C8AF-38FB-4E94-A14C-A31D52A8207F}"/>
              </a:ext>
            </a:extLst>
          </p:cNvPr>
          <p:cNvSpPr txBox="1"/>
          <p:nvPr/>
        </p:nvSpPr>
        <p:spPr>
          <a:xfrm>
            <a:off x="234378" y="3013252"/>
            <a:ext cx="5852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Black"/>
              </a:rPr>
              <a:t>STREAM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/>
              </a:rPr>
              <a:t>(Skills Transfer for Electronics Administration and Mechanic)</a:t>
            </a:r>
          </a:p>
          <a:p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Miglioramento delle competenze tecnico professionali nel settore agro-industria, meccanizzazione agricola e logistica.</a:t>
            </a:r>
          </a:p>
          <a:p>
            <a:pPr marL="171450" indent="-171450">
              <a:buFont typeface="Arial"/>
              <a:buChar char="•"/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Lo stage ha impegnato gli studenti in attività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pratiche e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di osservazione dell‘organizzazione aziendale</a:t>
            </a:r>
          </a:p>
          <a:p>
            <a:pPr marL="171450" indent="-171450">
              <a:buFont typeface="Arial"/>
              <a:buChar char="•"/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Le mobilità si sono svolte in 4 settimane</a:t>
            </a:r>
          </a:p>
          <a:p>
            <a:pPr marL="171450" indent="-171450">
              <a:buFont typeface="Arial"/>
              <a:buChar char="•"/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Attività svolta con successo con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Germania,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Regno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Unito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     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Finlandia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, Spagna,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Francia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Portogallo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Grecia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.</a:t>
            </a: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  <a:p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Scuole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coinvolte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: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Istituti Tecnici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settore Tecnologico: Agraria-Agroalimentare e Agroindustria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15" y="3425013"/>
            <a:ext cx="3172048" cy="1977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5220072" y="176488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ASL ALL’ESTERO </a:t>
            </a:r>
            <a:endParaRPr lang="it-IT" dirty="0" smtClean="0"/>
          </a:p>
          <a:p>
            <a:pPr algn="l">
              <a:spcBef>
                <a:spcPts val="0"/>
              </a:spcBef>
            </a:pPr>
            <a:r>
              <a:rPr lang="it-IT" dirty="0" smtClean="0"/>
              <a:t>La </a:t>
            </a:r>
            <a:r>
              <a:rPr lang="it-IT" dirty="0"/>
              <a:t>rete delle Camere di commercio</a:t>
            </a:r>
          </a:p>
        </p:txBody>
      </p:sp>
      <p:pic>
        <p:nvPicPr>
          <p:cNvPr id="11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E9A9FCF-A718-4E91-AB3F-E76F193A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98" y="1196752"/>
            <a:ext cx="8455002" cy="4929411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La mobilità attraverso il programma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08B5F68-E02F-48BC-9BE1-CBA0CC9F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75064CC-AF25-42E9-92F6-AF9D9E40A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0" y="836711"/>
            <a:ext cx="1856857" cy="1319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331C8AF-38FB-4E94-A14C-A31D52A8207F}"/>
              </a:ext>
            </a:extLst>
          </p:cNvPr>
          <p:cNvSpPr txBox="1"/>
          <p:nvPr/>
        </p:nvSpPr>
        <p:spPr>
          <a:xfrm>
            <a:off x="231798" y="1916832"/>
            <a:ext cx="798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Le Camere di Commercio italiane all’estero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attivano percorsi di ASL e mobilità di studenti e docenti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anche attraverso il programma europeo Erasmus+ 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KA1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331C8AF-38FB-4E94-A14C-A31D52A8207F}"/>
              </a:ext>
            </a:extLst>
          </p:cNvPr>
          <p:cNvSpPr txBox="1"/>
          <p:nvPr/>
        </p:nvSpPr>
        <p:spPr>
          <a:xfrm>
            <a:off x="231798" y="2877369"/>
            <a:ext cx="58491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/>
              </a:rPr>
              <a:t>CATERPILLAR (Catering Agriculture Tourism in Europe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Black"/>
              </a:rPr>
              <a:t>Promoting Innovative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/>
              </a:rPr>
              <a:t>Lifelong Learning Resources)</a:t>
            </a:r>
          </a:p>
          <a:p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Miglioramento delle competenze tecnico professionali nel settore turismo</a:t>
            </a:r>
            <a:endParaRPr lang="it-IT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Lo stage ha impegnato gli studenti in attività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pratiche e 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di osservazione dell‘organizzazione aziendale.</a:t>
            </a:r>
          </a:p>
          <a:p>
            <a:pPr marL="171450" indent="-171450">
              <a:buFont typeface="Arial"/>
              <a:buChar char="•"/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Le mobilità si sono svolte in 4 settimane.</a:t>
            </a:r>
          </a:p>
          <a:p>
            <a:pPr marL="171450" indent="-171450">
              <a:buFont typeface="Arial"/>
              <a:buChar char="•"/>
            </a:pP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Attività già svolta con successo con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Germania,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Regno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Unito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Finlandia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, Spagna,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Francia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Portogallo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Grecia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.</a:t>
            </a:r>
          </a:p>
          <a:p>
            <a:pPr marL="171450" indent="-171450">
              <a:buFont typeface="Arial"/>
              <a:buChar char="•"/>
            </a:pPr>
            <a:endParaRPr lang="en-US" sz="1600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  <a:p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Scuole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coinvolte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: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Istituti Professionali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per i Servizi Commerciali e Turistici</a:t>
            </a:r>
            <a:endParaRPr lang="it-IT" sz="16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88" y="2877369"/>
            <a:ext cx="2767856" cy="2247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sellaDiTesto 8"/>
          <p:cNvSpPr txBox="1"/>
          <p:nvPr/>
        </p:nvSpPr>
        <p:spPr>
          <a:xfrm>
            <a:off x="5220072" y="176488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ASL ALL’ESTERO </a:t>
            </a:r>
            <a:endParaRPr lang="it-IT" dirty="0" smtClean="0"/>
          </a:p>
          <a:p>
            <a:pPr algn="l">
              <a:spcBef>
                <a:spcPts val="0"/>
              </a:spcBef>
            </a:pPr>
            <a:r>
              <a:rPr lang="it-IT" dirty="0" smtClean="0"/>
              <a:t>La </a:t>
            </a:r>
            <a:r>
              <a:rPr lang="it-IT" dirty="0"/>
              <a:t>rete delle Camere di commercio</a:t>
            </a:r>
          </a:p>
        </p:txBody>
      </p:sp>
      <p:pic>
        <p:nvPicPr>
          <p:cNvPr id="10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9F2E4B1-6927-40B0-87E4-F17F562C3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CCIE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attivano tradizionalmente percorsi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di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tirocinio e visite aziendali all’estero anche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su richiesta degli istituti scolastici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(senza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l’attivazione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di risorse PON, POR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e di progetti Erasmus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+).</a:t>
            </a:r>
          </a:p>
          <a:p>
            <a:pPr marL="0" indent="0" algn="ctr">
              <a:buNone/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Tirocini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CCIE accolgono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ogni anno diverse centinaia di studenti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e si occupano non solo del contenuto dei corsi, ma anche delle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fasi organizzative e logistiche del soggiorno nel paese estero.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Le Camere,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coerentemente al piano di studio dei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ragazzi,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individuano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le aziende di accoglienza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all'interno dei propri associati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e dei numerosi contatti sul territorio. Il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percorso di stage ha una durata variabile in base al percorso costruito con gli istituti scolastici. Al termine del percorso viene rilasciata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la documentazione richiesta dalla scuola comprovante lo svolgimento del progetto.</a:t>
            </a:r>
          </a:p>
          <a:p>
            <a:pPr marL="0" indent="0" algn="ctr">
              <a:buNone/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Visite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aziendali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Le Camere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organizzano agende di incontri per alunni e docenti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(della durata concordata con le scuole) con professionisti del settore e visite a sedi aziendali.</a:t>
            </a:r>
          </a:p>
          <a:p>
            <a:pPr marL="0" indent="0">
              <a:buNone/>
            </a:pP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endParaRPr lang="it-IT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9BBB2D7-F57A-4517-A065-44F8AF81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220072" y="176488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ASL ALL’ESTERO </a:t>
            </a:r>
            <a:endParaRPr lang="it-IT" dirty="0" smtClean="0"/>
          </a:p>
          <a:p>
            <a:pPr algn="l">
              <a:spcBef>
                <a:spcPts val="0"/>
              </a:spcBef>
            </a:pPr>
            <a:r>
              <a:rPr lang="it-IT" dirty="0" smtClean="0"/>
              <a:t>La </a:t>
            </a:r>
            <a:r>
              <a:rPr lang="it-IT" dirty="0"/>
              <a:t>rete delle Camere di commercio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14" y="6133404"/>
            <a:ext cx="230448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14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23529" y="1556792"/>
            <a:ext cx="36724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BELGIO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Camera di Commercio Belgo-Italiana</a:t>
            </a: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BULGARIA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Camera di Commercio Italiana in Bulgaria</a:t>
            </a: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FRANCIA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Camera di Commercio Italiana per la Francia di Marsiglia</a:t>
            </a: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FRANCIA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Chambre de Commerce Italienne </a:t>
            </a:r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Nice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Sophia-Antipolis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, Cote d'</a:t>
            </a:r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Azur</a:t>
            </a:r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GERMANIA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Camera di Commercio Italiana per la Germania</a:t>
            </a: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GRECIA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Camera di Commercio Italo-Ellenica di Salonicco</a:t>
            </a:r>
          </a:p>
        </p:txBody>
      </p:sp>
      <p:sp>
        <p:nvSpPr>
          <p:cNvPr id="8" name="Rettangolo 7"/>
          <p:cNvSpPr/>
          <p:nvPr/>
        </p:nvSpPr>
        <p:spPr>
          <a:xfrm>
            <a:off x="4860032" y="1331471"/>
            <a:ext cx="39604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MALTA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Maltese-Italian Chamber of Commerce</a:t>
            </a: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PORTOGALLO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Camera di Commercio Italiana per il Portogallo</a:t>
            </a: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REGNO UNITO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The Italian Chamber of Commerce and Industry for the United Kingdom</a:t>
            </a:r>
          </a:p>
          <a:p>
            <a:endParaRPr lang="it-IT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REPUBBLICA CECA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Camera di Commercio e dell’Industria Italo-Ceca</a:t>
            </a: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SPAGNA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Camera di Commercio e Industria Italiana per la Spagna</a:t>
            </a: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SVEZIA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Camera di Commercio Italiana per la Svezia</a:t>
            </a:r>
          </a:p>
          <a:p>
            <a:endParaRPr lang="it-IT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4B7C61F-8FC9-4412-BA1B-46FB4F98CF8C}"/>
              </a:ext>
            </a:extLst>
          </p:cNvPr>
          <p:cNvSpPr txBox="1"/>
          <p:nvPr/>
        </p:nvSpPr>
        <p:spPr>
          <a:xfrm>
            <a:off x="467544" y="4791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535E62B-935C-48D6-A846-76FBA4C09CC3}"/>
              </a:ext>
            </a:extLst>
          </p:cNvPr>
          <p:cNvSpPr txBox="1"/>
          <p:nvPr/>
        </p:nvSpPr>
        <p:spPr>
          <a:xfrm>
            <a:off x="251520" y="11829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ELENCO CCIE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20072" y="176488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ASL ALL’ESTERO </a:t>
            </a:r>
            <a:endParaRPr lang="it-IT" dirty="0" smtClean="0"/>
          </a:p>
          <a:p>
            <a:pPr algn="l">
              <a:spcBef>
                <a:spcPts val="0"/>
              </a:spcBef>
            </a:pPr>
            <a:r>
              <a:rPr lang="it-IT" dirty="0" smtClean="0"/>
              <a:t>La presenza delle CCIE in Europa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1089848" y="5842699"/>
            <a:ext cx="4634280" cy="934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5199A482-560D-4116-93C7-BDF5CE4C9E98}"/>
              </a:ext>
            </a:extLst>
          </p:cNvPr>
          <p:cNvSpPr txBox="1"/>
          <p:nvPr/>
        </p:nvSpPr>
        <p:spPr>
          <a:xfrm>
            <a:off x="741671" y="5832256"/>
            <a:ext cx="533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chemeClr val="accent2">
                    <a:lumMod val="75000"/>
                  </a:schemeClr>
                </a:solidFill>
              </a:rPr>
              <a:t>Per attivare i contatti </a:t>
            </a: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con le CCIE chiedere </a:t>
            </a: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ai</a:t>
            </a:r>
            <a:endParaRPr lang="it-IT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referenti 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</a:rPr>
              <a:t>ASL della </a:t>
            </a: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propria Camera 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</a:rPr>
              <a:t>di </a:t>
            </a: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commercio </a:t>
            </a:r>
          </a:p>
          <a:p>
            <a:pPr algn="ctr"/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che poi attiveranno i contatti con i referenti CCIE</a:t>
            </a:r>
            <a:endParaRPr lang="it-IT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885" y="5997301"/>
            <a:ext cx="230448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2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15</a:t>
            </a:fld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1151620" y="1772816"/>
            <a:ext cx="6804756" cy="3816424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e 4"/>
          <p:cNvSpPr/>
          <p:nvPr/>
        </p:nvSpPr>
        <p:spPr>
          <a:xfrm>
            <a:off x="2195736" y="2636912"/>
            <a:ext cx="4868628" cy="2169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600" b="1" dirty="0">
                <a:solidFill>
                  <a:schemeClr val="bg1"/>
                </a:solidFill>
              </a:rPr>
              <a:t>Il premio</a:t>
            </a: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600" b="1" kern="1200" dirty="0" smtClean="0">
                <a:solidFill>
                  <a:schemeClr val="bg1"/>
                </a:solidFill>
              </a:rPr>
              <a:t>«Storie </a:t>
            </a:r>
            <a:r>
              <a:rPr lang="it-IT" sz="3600" b="1" kern="1200" dirty="0">
                <a:solidFill>
                  <a:schemeClr val="bg1"/>
                </a:solidFill>
              </a:rPr>
              <a:t>di </a:t>
            </a:r>
            <a:r>
              <a:rPr lang="it-IT" sz="3600" b="1" kern="1200" dirty="0" smtClean="0">
                <a:solidFill>
                  <a:schemeClr val="bg1"/>
                </a:solidFill>
              </a:rPr>
              <a:t>alternanza»</a:t>
            </a:r>
            <a:endParaRPr lang="it-IT" sz="4400" b="1" kern="1200" dirty="0"/>
          </a:p>
        </p:txBody>
      </p:sp>
      <p:pic>
        <p:nvPicPr>
          <p:cNvPr id="7" name="Picture 2" descr="http://www.unioncamere.gov.it/uploaded/Generale/Attivita/Formazione%20Lavoro/Premio%20alternanza/Storie_alternanz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67" y="1131819"/>
            <a:ext cx="1842121" cy="128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2"/>
          <p:cNvSpPr txBox="1">
            <a:spLocks/>
          </p:cNvSpPr>
          <p:nvPr/>
        </p:nvSpPr>
        <p:spPr>
          <a:xfrm>
            <a:off x="5508104" y="44624"/>
            <a:ext cx="3744416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Premio delle Camere di commercio </a:t>
            </a:r>
            <a:b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“STORIE </a:t>
            </a:r>
            <a:r>
              <a:rPr lang="it-IT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 ALTERNANZA”</a:t>
            </a:r>
            <a:endParaRPr lang="it-IT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939" y="6169092"/>
            <a:ext cx="230448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9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3707904" y="44624"/>
            <a:ext cx="5400600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Premio delle Camere di commercio </a:t>
            </a:r>
            <a:b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“STORIE </a:t>
            </a:r>
            <a:r>
              <a:rPr lang="it-IT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 ALTERNANZA</a:t>
            </a: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” – Sessione I semestre 2018</a:t>
            </a:r>
          </a:p>
        </p:txBody>
      </p:sp>
      <p:sp>
        <p:nvSpPr>
          <p:cNvPr id="3" name="Rettangolo con angoli arrotondati 27"/>
          <p:cNvSpPr/>
          <p:nvPr/>
        </p:nvSpPr>
        <p:spPr>
          <a:xfrm>
            <a:off x="2195736" y="2780928"/>
            <a:ext cx="6912768" cy="309634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Premio “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Storie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di alternanza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è un’iniziativa promossa dalle Camere di commercio italiane con l’obiettivo di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valorizzare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dare visibilità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racconti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progetti d’alternanza scuola-lavoro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ideati, elaborati e realizzati dagli studenti e dai tutor degli Istituti scolastici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superiori di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secondo grado. </a:t>
            </a:r>
          </a:p>
          <a:p>
            <a:pPr algn="just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L’iniziativa mira ad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accrescere la qualità e l'efficacia dei percorsi di alternanza scuola-lavoro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facendone, con la collaborazione attiva delle imprese e degli Enti ospitanti, un’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esperienza davvero significativa per gli studenti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attraverso il “racconto” delle attività svolte e delle competenze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maturate.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ttangolo con angoli arrotondati 27"/>
          <p:cNvSpPr/>
          <p:nvPr/>
        </p:nvSpPr>
        <p:spPr>
          <a:xfrm>
            <a:off x="258780" y="2060848"/>
            <a:ext cx="3881172" cy="596627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finalità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gli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obiettivi</a:t>
            </a:r>
          </a:p>
        </p:txBody>
      </p:sp>
      <p:sp>
        <p:nvSpPr>
          <p:cNvPr id="6" name="Rettangolo con angoli arrotondati 27"/>
          <p:cNvSpPr/>
          <p:nvPr/>
        </p:nvSpPr>
        <p:spPr>
          <a:xfrm>
            <a:off x="2563036" y="1196752"/>
            <a:ext cx="3881172" cy="5966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Ricapitoliamo</a:t>
            </a:r>
          </a:p>
        </p:txBody>
      </p:sp>
      <p:pic>
        <p:nvPicPr>
          <p:cNvPr id="7" name="Picture 2" descr="http://www.unioncamere.gov.it/uploaded/Generale/Attivita/Formazione%20Lavoro/Premio%20alternanza/Storie_alternanz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7" y="3645025"/>
            <a:ext cx="195513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6175913"/>
            <a:ext cx="230448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40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150118" y="1052736"/>
            <a:ext cx="856895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Il percorso, i requisiti, le scadenze e la valutazione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" name="Connettore 4 2"/>
          <p:cNvCxnSpPr/>
          <p:nvPr/>
        </p:nvCxnSpPr>
        <p:spPr>
          <a:xfrm>
            <a:off x="122766" y="2580538"/>
            <a:ext cx="2383160" cy="648072"/>
          </a:xfrm>
          <a:prstGeom prst="bentConnector3">
            <a:avLst/>
          </a:prstGeom>
          <a:ln w="25400">
            <a:solidFill>
              <a:srgbClr val="9F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4 3"/>
          <p:cNvCxnSpPr/>
          <p:nvPr/>
        </p:nvCxnSpPr>
        <p:spPr>
          <a:xfrm>
            <a:off x="1488289" y="3227834"/>
            <a:ext cx="2016224" cy="648072"/>
          </a:xfrm>
          <a:prstGeom prst="bentConnector3">
            <a:avLst/>
          </a:prstGeom>
          <a:ln w="25400">
            <a:solidFill>
              <a:srgbClr val="9F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4 4"/>
          <p:cNvCxnSpPr/>
          <p:nvPr/>
        </p:nvCxnSpPr>
        <p:spPr>
          <a:xfrm>
            <a:off x="2505926" y="3871714"/>
            <a:ext cx="2585392" cy="612623"/>
          </a:xfrm>
          <a:prstGeom prst="bentConnector3">
            <a:avLst/>
          </a:prstGeom>
          <a:ln w="25400">
            <a:solidFill>
              <a:srgbClr val="9F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con angoli arrotondati 27"/>
          <p:cNvSpPr/>
          <p:nvPr/>
        </p:nvSpPr>
        <p:spPr>
          <a:xfrm>
            <a:off x="146810" y="1916832"/>
            <a:ext cx="3881172" cy="59662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Categorie: </a:t>
            </a:r>
            <a:r>
              <a:rPr lang="it-IT" b="1" dirty="0">
                <a:solidFill>
                  <a:srgbClr val="9F3735"/>
                </a:solidFill>
              </a:rPr>
              <a:t>licei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b="1" dirty="0">
                <a:solidFill>
                  <a:srgbClr val="9F3735"/>
                </a:solidFill>
              </a:rPr>
              <a:t> istituti tecnici e professionali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tangolo con angoli arrotondati 27"/>
          <p:cNvSpPr/>
          <p:nvPr/>
        </p:nvSpPr>
        <p:spPr>
          <a:xfrm>
            <a:off x="1410895" y="2593441"/>
            <a:ext cx="4256487" cy="57610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Requisiti: aver svolto un </a:t>
            </a:r>
            <a:r>
              <a:rPr lang="it-IT" b="1" dirty="0">
                <a:solidFill>
                  <a:srgbClr val="9F3735"/>
                </a:solidFill>
              </a:rPr>
              <a:t>percorso di ASL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b="1" dirty="0">
                <a:solidFill>
                  <a:srgbClr val="9F3735"/>
                </a:solidFill>
              </a:rPr>
              <a:t>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realizzato un </a:t>
            </a:r>
            <a:r>
              <a:rPr lang="it-IT" b="1" dirty="0">
                <a:solidFill>
                  <a:srgbClr val="9F3735"/>
                </a:solidFill>
              </a:rPr>
              <a:t>video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tangolo con angoli arrotondati 27"/>
          <p:cNvSpPr/>
          <p:nvPr/>
        </p:nvSpPr>
        <p:spPr>
          <a:xfrm>
            <a:off x="2644187" y="3245743"/>
            <a:ext cx="5056203" cy="56542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Sessioni:</a:t>
            </a:r>
            <a:r>
              <a:rPr lang="it-IT" b="1" dirty="0">
                <a:solidFill>
                  <a:srgbClr val="9F3735"/>
                </a:solidFill>
              </a:rPr>
              <a:t> II semestre  2017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scad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27 ottobre ‘17) e</a:t>
            </a:r>
            <a:r>
              <a:rPr lang="it-IT" b="1" dirty="0">
                <a:solidFill>
                  <a:srgbClr val="9F3735"/>
                </a:solidFill>
              </a:rPr>
              <a:t> I semestre 2018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scad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 aprile ’18)</a:t>
            </a:r>
          </a:p>
        </p:txBody>
      </p:sp>
      <p:sp>
        <p:nvSpPr>
          <p:cNvPr id="9" name="Rettangolo con angoli arrotondati 27"/>
          <p:cNvSpPr/>
          <p:nvPr/>
        </p:nvSpPr>
        <p:spPr>
          <a:xfrm>
            <a:off x="3886631" y="3871714"/>
            <a:ext cx="4101791" cy="555501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livelli di valutazione:</a:t>
            </a:r>
            <a:r>
              <a:rPr lang="it-IT" b="1" dirty="0">
                <a:solidFill>
                  <a:srgbClr val="9F3735"/>
                </a:solidFill>
              </a:rPr>
              <a:t> locale (CCIAA)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b="1" dirty="0">
                <a:solidFill>
                  <a:srgbClr val="9F3735"/>
                </a:solidFill>
              </a:rPr>
              <a:t> nazionale (</a:t>
            </a:r>
            <a:r>
              <a:rPr lang="it-IT" b="1" dirty="0" err="1">
                <a:solidFill>
                  <a:srgbClr val="9F3735"/>
                </a:solidFill>
              </a:rPr>
              <a:t>Unioncamere</a:t>
            </a:r>
            <a:r>
              <a:rPr lang="it-IT" b="1" dirty="0">
                <a:solidFill>
                  <a:srgbClr val="9F3735"/>
                </a:solidFill>
              </a:rPr>
              <a:t>)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Connettore 4 9"/>
          <p:cNvCxnSpPr/>
          <p:nvPr/>
        </p:nvCxnSpPr>
        <p:spPr>
          <a:xfrm>
            <a:off x="3802071" y="4484737"/>
            <a:ext cx="2585392" cy="612623"/>
          </a:xfrm>
          <a:prstGeom prst="bentConnector3">
            <a:avLst/>
          </a:prstGeom>
          <a:ln w="25400">
            <a:solidFill>
              <a:srgbClr val="9F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con angoli arrotondati 27"/>
          <p:cNvSpPr/>
          <p:nvPr/>
        </p:nvSpPr>
        <p:spPr>
          <a:xfrm>
            <a:off x="5168659" y="4522837"/>
            <a:ext cx="3739083" cy="51860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premiazioni :</a:t>
            </a:r>
            <a:r>
              <a:rPr lang="it-IT" b="1" dirty="0">
                <a:solidFill>
                  <a:srgbClr val="9F3735"/>
                </a:solidFill>
              </a:rPr>
              <a:t> </a:t>
            </a:r>
            <a:r>
              <a:rPr lang="it-IT" b="1" dirty="0" smtClean="0">
                <a:solidFill>
                  <a:srgbClr val="9F3735"/>
                </a:solidFill>
              </a:rPr>
              <a:t>locali </a:t>
            </a:r>
            <a:r>
              <a:rPr lang="it-IT" b="1" dirty="0">
                <a:solidFill>
                  <a:srgbClr val="9F3735"/>
                </a:solidFill>
              </a:rPr>
              <a:t>(CCIAA)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b="1" dirty="0">
                <a:solidFill>
                  <a:srgbClr val="9F3735"/>
                </a:solidFill>
              </a:rPr>
              <a:t> </a:t>
            </a:r>
            <a:r>
              <a:rPr lang="it-IT" b="1" dirty="0" smtClean="0">
                <a:solidFill>
                  <a:srgbClr val="9F3735"/>
                </a:solidFill>
              </a:rPr>
              <a:t>nazionali </a:t>
            </a:r>
            <a:r>
              <a:rPr lang="it-IT" b="1" dirty="0">
                <a:solidFill>
                  <a:srgbClr val="9F3735"/>
                </a:solidFill>
              </a:rPr>
              <a:t>(</a:t>
            </a:r>
            <a:r>
              <a:rPr lang="it-IT" b="1" dirty="0" err="1">
                <a:solidFill>
                  <a:srgbClr val="9F3735"/>
                </a:solidFill>
              </a:rPr>
              <a:t>Unioncamere</a:t>
            </a:r>
            <a:r>
              <a:rPr lang="it-IT" b="1" dirty="0">
                <a:solidFill>
                  <a:srgbClr val="9F3735"/>
                </a:solidFill>
              </a:rPr>
              <a:t>)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Risultati immagini per fa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22" y="2987427"/>
            <a:ext cx="818009" cy="58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4 15"/>
          <p:cNvCxnSpPr/>
          <p:nvPr/>
        </p:nvCxnSpPr>
        <p:spPr>
          <a:xfrm>
            <a:off x="5114998" y="5096118"/>
            <a:ext cx="3705474" cy="915645"/>
          </a:xfrm>
          <a:prstGeom prst="bentConnector3">
            <a:avLst>
              <a:gd name="adj1" fmla="val 35194"/>
            </a:avLst>
          </a:prstGeom>
          <a:ln w="25400">
            <a:solidFill>
              <a:srgbClr val="9F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con angoli arrotondati 27"/>
          <p:cNvSpPr/>
          <p:nvPr/>
        </p:nvSpPr>
        <p:spPr>
          <a:xfrm>
            <a:off x="6474460" y="5111253"/>
            <a:ext cx="2634044" cy="84055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vincitori delle 2 sessioni partecipano al sequel </a:t>
            </a:r>
            <a:r>
              <a:rPr lang="it-IT" b="1" dirty="0">
                <a:solidFill>
                  <a:srgbClr val="9F3735"/>
                </a:solidFill>
              </a:rPr>
              <a:t>#</a:t>
            </a:r>
            <a:r>
              <a:rPr lang="it-IT" b="1" dirty="0" err="1">
                <a:solidFill>
                  <a:srgbClr val="9F3735"/>
                </a:solidFill>
              </a:rPr>
              <a:t>BeataAlternanza</a:t>
            </a:r>
            <a:endParaRPr lang="it-IT" b="1" dirty="0">
              <a:solidFill>
                <a:srgbClr val="9F3735"/>
              </a:solidFill>
            </a:endParaRPr>
          </a:p>
        </p:txBody>
      </p:sp>
      <p:sp>
        <p:nvSpPr>
          <p:cNvPr id="20" name="Stella a 7 punte 19"/>
          <p:cNvSpPr/>
          <p:nvPr/>
        </p:nvSpPr>
        <p:spPr>
          <a:xfrm>
            <a:off x="0" y="3645022"/>
            <a:ext cx="4139952" cy="3096346"/>
          </a:xfrm>
          <a:prstGeom prst="star7">
            <a:avLst>
              <a:gd name="adj" fmla="val 36559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b="1" dirty="0"/>
              <a:t>I numeri della Sessione </a:t>
            </a:r>
            <a:r>
              <a:rPr lang="it-IT" b="1" dirty="0" smtClean="0"/>
              <a:t>II Semestre </a:t>
            </a:r>
            <a:r>
              <a:rPr lang="it-IT" dirty="0" smtClean="0"/>
              <a:t>2017</a:t>
            </a:r>
            <a:r>
              <a:rPr lang="it-IT" dirty="0"/>
              <a:t>:</a:t>
            </a:r>
          </a:p>
          <a:p>
            <a:pPr marL="285750" indent="-285750" algn="ctr">
              <a:buFontTx/>
              <a:buChar char="-"/>
            </a:pPr>
            <a:r>
              <a:rPr lang="it-IT" dirty="0"/>
              <a:t>296 progetti</a:t>
            </a:r>
          </a:p>
          <a:p>
            <a:pPr marL="285750" indent="-285750" algn="ctr">
              <a:buFontTx/>
              <a:buChar char="-"/>
            </a:pPr>
            <a:r>
              <a:rPr lang="it-IT" dirty="0"/>
              <a:t>259 Scuole</a:t>
            </a:r>
          </a:p>
          <a:p>
            <a:pPr marL="285750" indent="-285750" algn="ctr">
              <a:buFontTx/>
              <a:buChar char="-"/>
            </a:pPr>
            <a:r>
              <a:rPr lang="it-IT" dirty="0"/>
              <a:t>75 Camere di commercio</a:t>
            </a:r>
          </a:p>
          <a:p>
            <a:pPr algn="ctr"/>
            <a:r>
              <a:rPr lang="it-IT" dirty="0"/>
              <a:t>- 2500 studenti </a:t>
            </a:r>
            <a:r>
              <a:rPr lang="it-IT" dirty="0" err="1"/>
              <a:t>ca</a:t>
            </a:r>
            <a:r>
              <a:rPr lang="it-IT" dirty="0"/>
              <a:t>.</a:t>
            </a:r>
          </a:p>
        </p:txBody>
      </p:sp>
      <p:sp>
        <p:nvSpPr>
          <p:cNvPr id="21" name="Titolo 2"/>
          <p:cNvSpPr txBox="1">
            <a:spLocks/>
          </p:cNvSpPr>
          <p:nvPr/>
        </p:nvSpPr>
        <p:spPr>
          <a:xfrm>
            <a:off x="3802071" y="44624"/>
            <a:ext cx="5306433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Premio delle Camere di commercio </a:t>
            </a:r>
            <a:b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“STORIE </a:t>
            </a:r>
            <a:r>
              <a:rPr lang="it-IT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 ALTERNANZA</a:t>
            </a: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” – Sessione I semestre 2018</a:t>
            </a:r>
          </a:p>
        </p:txBody>
      </p:sp>
      <p:pic>
        <p:nvPicPr>
          <p:cNvPr id="18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9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rete camere di commerci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2539" y="1268760"/>
            <a:ext cx="2205965" cy="24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 txBox="1">
            <a:spLocks/>
          </p:cNvSpPr>
          <p:nvPr/>
        </p:nvSpPr>
        <p:spPr>
          <a:xfrm>
            <a:off x="75168" y="1055678"/>
            <a:ext cx="856895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Selezione dei video e premiazione locale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4" name="Connettore 4 3"/>
          <p:cNvCxnSpPr/>
          <p:nvPr/>
        </p:nvCxnSpPr>
        <p:spPr>
          <a:xfrm>
            <a:off x="623427" y="2374835"/>
            <a:ext cx="1577513" cy="648072"/>
          </a:xfrm>
          <a:prstGeom prst="bentConnector3">
            <a:avLst>
              <a:gd name="adj1" fmla="val 76960"/>
            </a:avLst>
          </a:prstGeom>
          <a:ln w="25400">
            <a:solidFill>
              <a:srgbClr val="9F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4 4"/>
          <p:cNvCxnSpPr/>
          <p:nvPr/>
        </p:nvCxnSpPr>
        <p:spPr>
          <a:xfrm>
            <a:off x="1825640" y="3021799"/>
            <a:ext cx="5338648" cy="623225"/>
          </a:xfrm>
          <a:prstGeom prst="bentConnector3">
            <a:avLst>
              <a:gd name="adj1" fmla="val 7009"/>
            </a:avLst>
          </a:prstGeom>
          <a:ln w="25400">
            <a:solidFill>
              <a:srgbClr val="9F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con angoli arrotondati 27"/>
          <p:cNvSpPr/>
          <p:nvPr/>
        </p:nvSpPr>
        <p:spPr>
          <a:xfrm>
            <a:off x="636436" y="1522479"/>
            <a:ext cx="6167812" cy="79170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Camera di commercio nomina una </a:t>
            </a:r>
            <a:r>
              <a:rPr lang="it-IT" sz="1600" b="1" dirty="0">
                <a:solidFill>
                  <a:srgbClr val="9F3735"/>
                </a:solidFill>
              </a:rPr>
              <a:t>commissione di valutazione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composta da rappresentanti della CCIAA, dell’Ufficio scolastico territoriale e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esperti di comunicazione</a:t>
            </a:r>
          </a:p>
        </p:txBody>
      </p:sp>
      <p:sp>
        <p:nvSpPr>
          <p:cNvPr id="7" name="Rettangolo con angoli arrotondati 27"/>
          <p:cNvSpPr/>
          <p:nvPr/>
        </p:nvSpPr>
        <p:spPr>
          <a:xfrm>
            <a:off x="1911607" y="2323560"/>
            <a:ext cx="4748625" cy="88647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1600" b="1" dirty="0">
                <a:solidFill>
                  <a:srgbClr val="9F3735"/>
                </a:solidFill>
              </a:rPr>
              <a:t>commissione valuta i progetti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seleziona i vincitori assegnando i </a:t>
            </a:r>
            <a:r>
              <a:rPr lang="it-IT" sz="1600" b="1" dirty="0">
                <a:solidFill>
                  <a:srgbClr val="9F3735"/>
                </a:solidFill>
              </a:rPr>
              <a:t>premi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previsti di 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1.200, 800 e 500 per i primi tre classificati di ogni categoria</a:t>
            </a: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tangolo con angoli arrotondati 27"/>
          <p:cNvSpPr/>
          <p:nvPr/>
        </p:nvSpPr>
        <p:spPr>
          <a:xfrm>
            <a:off x="2236142" y="3173995"/>
            <a:ext cx="4982210" cy="555501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1600" b="1" dirty="0">
                <a:solidFill>
                  <a:srgbClr val="9F3735"/>
                </a:solidFill>
              </a:rPr>
              <a:t>cerimonia di premiazione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terrà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presso la sede camerale entro metà maggio 2018</a:t>
            </a: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107504" y="3645024"/>
            <a:ext cx="856895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Selezione dei video e premiazione nazionale 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ttore 4 16"/>
          <p:cNvCxnSpPr/>
          <p:nvPr/>
        </p:nvCxnSpPr>
        <p:spPr>
          <a:xfrm>
            <a:off x="626965" y="5040330"/>
            <a:ext cx="1577513" cy="648072"/>
          </a:xfrm>
          <a:prstGeom prst="bentConnector3">
            <a:avLst>
              <a:gd name="adj1" fmla="val 76960"/>
            </a:avLst>
          </a:prstGeom>
          <a:ln w="25400">
            <a:solidFill>
              <a:srgbClr val="9F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/>
          <p:nvPr/>
        </p:nvCxnSpPr>
        <p:spPr>
          <a:xfrm>
            <a:off x="1829178" y="5687294"/>
            <a:ext cx="6847278" cy="766669"/>
          </a:xfrm>
          <a:prstGeom prst="bentConnector3">
            <a:avLst>
              <a:gd name="adj1" fmla="val 6198"/>
            </a:avLst>
          </a:prstGeom>
          <a:ln w="25400">
            <a:solidFill>
              <a:srgbClr val="9F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con angoli arrotondati 27"/>
          <p:cNvSpPr/>
          <p:nvPr/>
        </p:nvSpPr>
        <p:spPr>
          <a:xfrm>
            <a:off x="636436" y="4187974"/>
            <a:ext cx="6167812" cy="79170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Unioncamere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nomina una </a:t>
            </a:r>
            <a:r>
              <a:rPr lang="it-IT" sz="1600" b="1" dirty="0">
                <a:solidFill>
                  <a:srgbClr val="9F3735"/>
                </a:solidFill>
              </a:rPr>
              <a:t>commissione di valutazione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composta da rappresentanti di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Unioncamere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del MIUR  e da esperti di comunicazione</a:t>
            </a:r>
          </a:p>
        </p:txBody>
      </p:sp>
      <p:sp>
        <p:nvSpPr>
          <p:cNvPr id="20" name="Rettangolo con angoli arrotondati 27"/>
          <p:cNvSpPr/>
          <p:nvPr/>
        </p:nvSpPr>
        <p:spPr>
          <a:xfrm>
            <a:off x="1915144" y="5063343"/>
            <a:ext cx="6761312" cy="57610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1600" b="1" dirty="0">
                <a:solidFill>
                  <a:srgbClr val="9F3735"/>
                </a:solidFill>
              </a:rPr>
              <a:t>commissione valuta i progetti </a:t>
            </a:r>
            <a:r>
              <a:rPr lang="it-IT" sz="1600" b="1" dirty="0" smtClean="0">
                <a:solidFill>
                  <a:srgbClr val="9F3735"/>
                </a:solidFill>
              </a:rPr>
              <a:t>trasmessi dalle CCIAA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seleziona i vincitori assegnando i </a:t>
            </a:r>
            <a:r>
              <a:rPr lang="it-IT" sz="1600" b="1" dirty="0">
                <a:solidFill>
                  <a:srgbClr val="9F3735"/>
                </a:solidFill>
              </a:rPr>
              <a:t>premi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importo complessivo  di € 5.000 a sessione.</a:t>
            </a:r>
          </a:p>
        </p:txBody>
      </p:sp>
      <p:sp>
        <p:nvSpPr>
          <p:cNvPr id="21" name="Rettangolo con angoli arrotondati 27"/>
          <p:cNvSpPr/>
          <p:nvPr/>
        </p:nvSpPr>
        <p:spPr>
          <a:xfrm>
            <a:off x="2304630" y="5735140"/>
            <a:ext cx="6587850" cy="67097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1600" b="1" dirty="0">
                <a:solidFill>
                  <a:srgbClr val="9F3735"/>
                </a:solidFill>
              </a:rPr>
              <a:t>cerimonia di premiazione della I sessione 2018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terrà a Roma, </a:t>
            </a:r>
          </a:p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presso la sede di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Unioncamere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</a:t>
            </a:r>
            <a:r>
              <a:rPr lang="it-IT" sz="1600" b="1" dirty="0">
                <a:solidFill>
                  <a:srgbClr val="9F3735"/>
                </a:solidFill>
              </a:rPr>
              <a:t>29 maggio 2018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2" name="Titolo 2"/>
          <p:cNvSpPr txBox="1">
            <a:spLocks/>
          </p:cNvSpPr>
          <p:nvPr/>
        </p:nvSpPr>
        <p:spPr>
          <a:xfrm>
            <a:off x="3923928" y="44624"/>
            <a:ext cx="5184576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Premio delle Camere di commercio </a:t>
            </a:r>
            <a:b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“STORIE D’ALTERNANZA” – Sessione I semestre 2018</a:t>
            </a:r>
          </a:p>
        </p:txBody>
      </p:sp>
      <p:pic>
        <p:nvPicPr>
          <p:cNvPr id="16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" y="6084689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6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323528" y="1068261"/>
            <a:ext cx="8280920" cy="8485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premiazione 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nazionale della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Sessione II semestre 2017 </a:t>
            </a:r>
          </a:p>
          <a:p>
            <a:r>
              <a:rPr lang="it-IT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Verona, </a:t>
            </a: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30 novembre 2017</a:t>
            </a:r>
            <a:r>
              <a:rPr lang="it-IT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it-IT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it-IT" sz="24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Risultati immagini per premio storie di alternanza vero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2364405"/>
            <a:ext cx="5586778" cy="28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2"/>
          <p:cNvSpPr txBox="1">
            <a:spLocks/>
          </p:cNvSpPr>
          <p:nvPr/>
        </p:nvSpPr>
        <p:spPr>
          <a:xfrm>
            <a:off x="3923928" y="44624"/>
            <a:ext cx="5184576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Premio delle Camere di commercio </a:t>
            </a:r>
            <a:b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“STORIE D’ALTERNANZA” – Sessione I semestre 2018</a:t>
            </a:r>
          </a:p>
        </p:txBody>
      </p:sp>
      <p:pic>
        <p:nvPicPr>
          <p:cNvPr id="11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2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2</a:t>
            </a:fld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1151620" y="1772816"/>
            <a:ext cx="6804756" cy="3816424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e 4"/>
          <p:cNvSpPr/>
          <p:nvPr/>
        </p:nvSpPr>
        <p:spPr>
          <a:xfrm>
            <a:off x="2195736" y="2636912"/>
            <a:ext cx="4868628" cy="2169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600" b="1" dirty="0">
                <a:solidFill>
                  <a:schemeClr val="bg1"/>
                </a:solidFill>
              </a:rPr>
              <a:t>Il registro nazionale per l’alternanza scuola-lavoro</a:t>
            </a:r>
            <a:endParaRPr lang="it-IT" sz="4400" b="1" kern="1200" dirty="0"/>
          </a:p>
        </p:txBody>
      </p:sp>
      <p:pic>
        <p:nvPicPr>
          <p:cNvPr id="7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6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395536" y="1124744"/>
            <a:ext cx="828092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ALCUNI CONSIGLI … DI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STILE</a:t>
            </a:r>
            <a:b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ttangolo con angoli arrotondati 27"/>
          <p:cNvSpPr/>
          <p:nvPr/>
        </p:nvSpPr>
        <p:spPr>
          <a:xfrm>
            <a:off x="280996" y="2975686"/>
            <a:ext cx="6696744" cy="22941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Usare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tutta</a:t>
            </a:r>
            <a:r>
              <a:rPr lang="it-IT" b="1" dirty="0">
                <a:solidFill>
                  <a:srgbClr val="9F3735"/>
                </a:solidFill>
              </a:rPr>
              <a:t> l’immaginazione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possibile.</a:t>
            </a:r>
          </a:p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it-IT" b="1" dirty="0">
                <a:solidFill>
                  <a:srgbClr val="9F3735"/>
                </a:solidFill>
              </a:rPr>
              <a:t>BUON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video: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CONTIENE brevi </a:t>
            </a:r>
            <a:r>
              <a:rPr lang="it-IT" b="1" dirty="0">
                <a:solidFill>
                  <a:srgbClr val="9F3735"/>
                </a:solidFill>
              </a:rPr>
              <a:t>interviste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alle imprese, agli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insegnanti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agli studenti;</a:t>
            </a:r>
          </a:p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MOSTRA i </a:t>
            </a:r>
            <a:r>
              <a:rPr lang="it-IT" b="1" dirty="0">
                <a:solidFill>
                  <a:srgbClr val="9F3735"/>
                </a:solidFill>
              </a:rPr>
              <a:t>luoghi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dove si è svolta l’alternanza;</a:t>
            </a:r>
          </a:p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SPIEGA con semplicità il </a:t>
            </a:r>
            <a:r>
              <a:rPr lang="it-IT" b="1" dirty="0">
                <a:solidFill>
                  <a:srgbClr val="9F3735"/>
                </a:solidFill>
              </a:rPr>
              <a:t>percorso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dai primi giorni alla sua conclusione.</a:t>
            </a:r>
            <a:b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ttangolo con angoli arrotondati 27"/>
          <p:cNvSpPr/>
          <p:nvPr/>
        </p:nvSpPr>
        <p:spPr>
          <a:xfrm>
            <a:off x="435645" y="1844824"/>
            <a:ext cx="8496944" cy="100811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 scopo del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VIDEO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 essere quello di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valorizzare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l’esperienza e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spiegare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come si è svolta.</a:t>
            </a:r>
          </a:p>
        </p:txBody>
      </p:sp>
      <p:sp>
        <p:nvSpPr>
          <p:cNvPr id="15" name="Rettangolo con angoli arrotondati 27"/>
          <p:cNvSpPr/>
          <p:nvPr/>
        </p:nvSpPr>
        <p:spPr>
          <a:xfrm>
            <a:off x="107504" y="5373216"/>
            <a:ext cx="6696744" cy="121508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</a:t>
            </a:r>
            <a:r>
              <a:rPr lang="it-IT" b="1" dirty="0">
                <a:solidFill>
                  <a:srgbClr val="9F3735"/>
                </a:solidFill>
              </a:rPr>
              <a:t>LINGUAGGIO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 usare può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essere quello dell’inchiesta giornalistica, del documentario, del back stage e persino della fiction e dell’animazione.</a:t>
            </a:r>
          </a:p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Immagine 15" descr="camerama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4018" y="3744416"/>
            <a:ext cx="2029978" cy="2420888"/>
          </a:xfrm>
          <a:prstGeom prst="rect">
            <a:avLst/>
          </a:prstGeom>
        </p:spPr>
      </p:pic>
      <p:sp>
        <p:nvSpPr>
          <p:cNvPr id="8" name="Titolo 2"/>
          <p:cNvSpPr txBox="1">
            <a:spLocks/>
          </p:cNvSpPr>
          <p:nvPr/>
        </p:nvSpPr>
        <p:spPr>
          <a:xfrm>
            <a:off x="3923928" y="44624"/>
            <a:ext cx="5184576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Premio delle Camere di commercio </a:t>
            </a:r>
            <a:b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“STORIE D’ALTERNANZA” – Sessione I semestre 2018</a:t>
            </a:r>
          </a:p>
        </p:txBody>
      </p:sp>
      <p:pic>
        <p:nvPicPr>
          <p:cNvPr id="9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0" y="6127380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3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395536" y="1268760"/>
            <a:ext cx="828092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7 DOMANDE DA TENERE A MENTE</a:t>
            </a:r>
            <a:b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ttangolo con angoli arrotondati 27"/>
          <p:cNvSpPr/>
          <p:nvPr/>
        </p:nvSpPr>
        <p:spPr>
          <a:xfrm>
            <a:off x="3203848" y="2071527"/>
            <a:ext cx="5688632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 </a:t>
            </a: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VIDEO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bisognerebbe rispondere a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queste domande:</a:t>
            </a:r>
          </a:p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tangolo con angoli arrotondati 27"/>
          <p:cNvSpPr/>
          <p:nvPr/>
        </p:nvSpPr>
        <p:spPr>
          <a:xfrm>
            <a:off x="1547664" y="3363380"/>
            <a:ext cx="7344816" cy="273338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46100" lvl="1" indent="-342900"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</a:t>
            </a:r>
            <a:r>
              <a:rPr lang="it-IT" b="1" dirty="0">
                <a:solidFill>
                  <a:srgbClr val="953735"/>
                </a:solidFill>
              </a:rPr>
              <a:t>COSA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 occupava il progetto di Alternanza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scuola-lavoro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546100" lvl="1" indent="-342900"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Quale </a:t>
            </a:r>
            <a:r>
              <a:rPr lang="it-IT" b="1" dirty="0">
                <a:solidFill>
                  <a:srgbClr val="953735"/>
                </a:solidFill>
              </a:rPr>
              <a:t>SCUOLA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percorso di studi ha coinvolto?</a:t>
            </a:r>
          </a:p>
          <a:p>
            <a:pPr marL="546100" lvl="1" indent="-342900"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quale </a:t>
            </a:r>
            <a:r>
              <a:rPr lang="it-IT" b="1" dirty="0">
                <a:solidFill>
                  <a:srgbClr val="953735"/>
                </a:solidFill>
              </a:rPr>
              <a:t>TIPO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impresa/ente si è svolto?</a:t>
            </a:r>
          </a:p>
          <a:p>
            <a:pPr marL="546100" lvl="1" indent="-342900"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quanto </a:t>
            </a:r>
            <a:r>
              <a:rPr lang="it-IT" b="1" dirty="0">
                <a:solidFill>
                  <a:srgbClr val="953735"/>
                </a:solidFill>
              </a:rPr>
              <a:t>TEMPO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546100" lvl="1" indent="-342900"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Quanti </a:t>
            </a:r>
            <a:r>
              <a:rPr lang="it-IT" b="1" dirty="0">
                <a:solidFill>
                  <a:srgbClr val="953735"/>
                </a:solidFill>
              </a:rPr>
              <a:t>STUDENTI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 coinvolto?</a:t>
            </a:r>
          </a:p>
          <a:p>
            <a:pPr marL="546100" lvl="1" indent="-342900"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 </a:t>
            </a:r>
            <a:r>
              <a:rPr lang="it-IT" b="1" dirty="0">
                <a:solidFill>
                  <a:srgbClr val="953735"/>
                </a:solidFill>
              </a:rPr>
              <a:t>COMPETENZE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e/o conoscenze professionali sono state apprese?</a:t>
            </a:r>
          </a:p>
          <a:p>
            <a:pPr marL="546100" lvl="1" indent="-342900"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Questa esperienza a cosa mi potrà servire in </a:t>
            </a:r>
            <a:r>
              <a:rPr lang="it-IT" b="1" dirty="0">
                <a:solidFill>
                  <a:srgbClr val="953735"/>
                </a:solidFill>
              </a:rPr>
              <a:t>FUTURO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3" name="Immagine 2" descr="omino domand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7072"/>
            <a:ext cx="1998224" cy="2089668"/>
          </a:xfrm>
          <a:prstGeom prst="rect">
            <a:avLst/>
          </a:prstGeom>
        </p:spPr>
      </p:pic>
      <p:sp>
        <p:nvSpPr>
          <p:cNvPr id="7" name="Titolo 2"/>
          <p:cNvSpPr txBox="1">
            <a:spLocks/>
          </p:cNvSpPr>
          <p:nvPr/>
        </p:nvSpPr>
        <p:spPr>
          <a:xfrm>
            <a:off x="3923928" y="44624"/>
            <a:ext cx="5184576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Premio delle Camere di commercio </a:t>
            </a:r>
            <a:b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“STORIE D’ALTERNANZA” – Sessione I semestre 2018</a:t>
            </a:r>
          </a:p>
        </p:txBody>
      </p:sp>
      <p:pic>
        <p:nvPicPr>
          <p:cNvPr id="8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0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22</a:t>
            </a:fld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1151620" y="1772816"/>
            <a:ext cx="6804756" cy="3816424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e 4"/>
          <p:cNvSpPr/>
          <p:nvPr/>
        </p:nvSpPr>
        <p:spPr>
          <a:xfrm>
            <a:off x="2195736" y="2636912"/>
            <a:ext cx="4868628" cy="2169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4400" b="1" kern="1200" dirty="0"/>
              <a:t>I contributi/voucher per le imprese</a:t>
            </a:r>
          </a:p>
        </p:txBody>
      </p:sp>
      <p:pic>
        <p:nvPicPr>
          <p:cNvPr id="8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80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23</a:t>
            </a:fld>
            <a:endParaRPr lang="it-IT" dirty="0"/>
          </a:p>
        </p:txBody>
      </p:sp>
      <p:sp>
        <p:nvSpPr>
          <p:cNvPr id="8" name="Rettangolo con angoli arrotondati 27"/>
          <p:cNvSpPr/>
          <p:nvPr/>
        </p:nvSpPr>
        <p:spPr>
          <a:xfrm>
            <a:off x="323528" y="1196752"/>
            <a:ext cx="8496944" cy="187220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it-IT" sz="2400" b="1" dirty="0">
                <a:solidFill>
                  <a:srgbClr val="9F3735"/>
                </a:solidFill>
              </a:rPr>
              <a:t>Camere di commercio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attuazione del Progetto «Orientamento al lavoro e alle professioni» promuovono appositi </a:t>
            </a:r>
            <a:r>
              <a:rPr lang="it-IT" sz="2400" b="1" dirty="0">
                <a:solidFill>
                  <a:srgbClr val="9F3735"/>
                </a:solidFill>
              </a:rPr>
              <a:t>bandi per l’erogazione di contributi/voucher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alle imprese che ospitano studenti nell’ambito dei percorsi di ASL di cui alla Legge 107/2015.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27984" y="116632"/>
            <a:ext cx="4780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CONTRIBUTI ALLE IMPRESE PER L'ALTERNANZA </a:t>
            </a:r>
          </a:p>
          <a:p>
            <a:r>
              <a:rPr lang="it-IT" b="1" dirty="0">
                <a:solidFill>
                  <a:schemeClr val="bg1"/>
                </a:solidFill>
              </a:rPr>
              <a:t>Obiettivi e finalità.</a:t>
            </a:r>
          </a:p>
        </p:txBody>
      </p:sp>
      <p:sp>
        <p:nvSpPr>
          <p:cNvPr id="14" name="Rettangolo con angoli arrotondati 27"/>
          <p:cNvSpPr/>
          <p:nvPr/>
        </p:nvSpPr>
        <p:spPr>
          <a:xfrm>
            <a:off x="277164" y="3230687"/>
            <a:ext cx="8496944" cy="293863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Tali contributi hanno l’obiettivo di: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favorire la </a:t>
            </a:r>
            <a:r>
              <a:rPr lang="it-IT" sz="2000" b="1" dirty="0">
                <a:solidFill>
                  <a:srgbClr val="9F3735"/>
                </a:solidFill>
              </a:rPr>
              <a:t>co-progettazione scuole – imprese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innalzare la qualità dei percorsi di alternanza scuola-lavoro;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sostenere il </a:t>
            </a:r>
            <a:r>
              <a:rPr lang="it-IT" sz="2000" b="1" dirty="0">
                <a:solidFill>
                  <a:srgbClr val="9F3735"/>
                </a:solidFill>
              </a:rPr>
              <a:t>coinvolgimento delle imprese nei percorsi di alternanza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facilitando l’iscrizione delle stesse nel RASL (Registro nazionale alternanza scuola-lavoro) e contribuendo allo sviluppo di strumenti per la valutazione degli apprendimenti;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assicurare la </a:t>
            </a:r>
            <a:r>
              <a:rPr lang="it-IT" sz="2000" b="1" dirty="0">
                <a:solidFill>
                  <a:srgbClr val="9F3735"/>
                </a:solidFill>
              </a:rPr>
              <a:t>formazione dei tutor aziendali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 assistono gli studenti impegnati nelle attività di alternanza.</a:t>
            </a:r>
          </a:p>
        </p:txBody>
      </p:sp>
      <p:pic>
        <p:nvPicPr>
          <p:cNvPr id="7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86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24</a:t>
            </a:fld>
            <a:endParaRPr lang="it-IT" dirty="0"/>
          </a:p>
        </p:txBody>
      </p:sp>
      <p:sp>
        <p:nvSpPr>
          <p:cNvPr id="8" name="Rettangolo con angoli arrotondati 27"/>
          <p:cNvSpPr/>
          <p:nvPr/>
        </p:nvSpPr>
        <p:spPr>
          <a:xfrm>
            <a:off x="323528" y="1844824"/>
            <a:ext cx="8496944" cy="374441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bilancio dell’</a:t>
            </a:r>
            <a:r>
              <a:rPr lang="it-IT" sz="2400" b="1" dirty="0">
                <a:solidFill>
                  <a:srgbClr val="C00000"/>
                </a:solidFill>
              </a:rPr>
              <a:t>edizione </a:t>
            </a:r>
            <a:r>
              <a:rPr lang="it-IT" sz="2400" b="1" dirty="0" smtClean="0">
                <a:solidFill>
                  <a:srgbClr val="C00000"/>
                </a:solidFill>
              </a:rPr>
              <a:t>2017 rivolta solo alle imprese</a:t>
            </a:r>
            <a:endParaRPr lang="it-IT" sz="2400" b="1" dirty="0">
              <a:solidFill>
                <a:srgbClr val="C00000"/>
              </a:solidFill>
            </a:endParaRPr>
          </a:p>
          <a:p>
            <a:pPr algn="ctr"/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98525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Risorse messe 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bando 125.000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98525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Ammontare del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600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€ da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percorsi, 800 €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 6 in su</a:t>
            </a:r>
          </a:p>
          <a:p>
            <a:pPr marL="898525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113 contributi concessi per un totale di 72.200 euro di cui 50 già liquidati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27984" y="116632"/>
            <a:ext cx="4780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CONTRIBUTI ALLE IMPRESE PER L'ALTERNANZA </a:t>
            </a:r>
          </a:p>
          <a:p>
            <a:r>
              <a:rPr lang="it-IT" b="1" dirty="0">
                <a:solidFill>
                  <a:schemeClr val="bg1"/>
                </a:solidFill>
              </a:rPr>
              <a:t>Il bando della Camera di commercio ed. 2017</a:t>
            </a:r>
          </a:p>
        </p:txBody>
      </p:sp>
      <p:pic>
        <p:nvPicPr>
          <p:cNvPr id="9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12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25</a:t>
            </a:fld>
            <a:endParaRPr lang="it-IT" dirty="0"/>
          </a:p>
        </p:txBody>
      </p:sp>
      <p:sp>
        <p:nvSpPr>
          <p:cNvPr id="8" name="Rettangolo con angoli arrotondati 27"/>
          <p:cNvSpPr/>
          <p:nvPr/>
        </p:nvSpPr>
        <p:spPr>
          <a:xfrm>
            <a:off x="323528" y="1412776"/>
            <a:ext cx="8496944" cy="446449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Bando 2018 </a:t>
            </a:r>
            <a:r>
              <a:rPr lang="it-IT" sz="2400" b="1" dirty="0" smtClean="0">
                <a:solidFill>
                  <a:srgbClr val="FF0000"/>
                </a:solidFill>
              </a:rPr>
              <a:t>: </a:t>
            </a:r>
            <a:r>
              <a:rPr lang="it-IT" sz="2400" b="1" dirty="0" smtClean="0">
                <a:solidFill>
                  <a:srgbClr val="FF0000"/>
                </a:solidFill>
              </a:rPr>
              <a:t>contributi a tutti i soggetti ospitanti percorsi ASL, incluse le grandi imprese.</a:t>
            </a:r>
            <a:endParaRPr lang="it-IT" sz="2400" b="1" dirty="0">
              <a:solidFill>
                <a:srgbClr val="FF0000"/>
              </a:solidFill>
            </a:endParaRPr>
          </a:p>
          <a:p>
            <a:pPr marL="555625"/>
            <a:endParaRPr lang="it-IT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98525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Bando aperto dal 1 al 30 marzo 2018</a:t>
            </a:r>
          </a:p>
          <a:p>
            <a:pPr marL="898525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Istruttoria quasi terminata 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98525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71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domande pervenute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98525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Ammontare del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voucher: 600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€ da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a 5, 1.000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€ oltre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98525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Periodo in cui deve essere svolta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l’ASL: </a:t>
            </a: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a.s.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2017-2018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98525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Rendicontazione entro 30 gg dalla conclusione dei percorsi o dalla notifica se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percorsi già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98525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Casi di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esclusione (mancata iscrizione al RASL, contributo già ottenuto nella I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edizione del bando)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27984" y="116632"/>
            <a:ext cx="4780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CONTRIBUTI ALLE IMPRESE PER L'ALTERNANZA </a:t>
            </a:r>
          </a:p>
          <a:p>
            <a:r>
              <a:rPr lang="it-IT" b="1" dirty="0">
                <a:solidFill>
                  <a:schemeClr val="bg1"/>
                </a:solidFill>
              </a:rPr>
              <a:t>Il bando della Camera di commercio ed. 2018</a:t>
            </a:r>
          </a:p>
        </p:txBody>
      </p:sp>
      <p:pic>
        <p:nvPicPr>
          <p:cNvPr id="7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14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 smtClean="0"/>
              <a:pPr/>
              <a:t>26</a:t>
            </a:fld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1583573" y="1772816"/>
            <a:ext cx="6336893" cy="3067989"/>
            <a:chOff x="1295783" y="-936114"/>
            <a:chExt cx="6336893" cy="3067989"/>
          </a:xfrm>
        </p:grpSpPr>
        <p:sp>
          <p:nvSpPr>
            <p:cNvPr id="9" name="Ovale 8"/>
            <p:cNvSpPr/>
            <p:nvPr/>
          </p:nvSpPr>
          <p:spPr>
            <a:xfrm>
              <a:off x="1295783" y="-936114"/>
              <a:ext cx="6336893" cy="3067989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e 4"/>
            <p:cNvSpPr/>
            <p:nvPr/>
          </p:nvSpPr>
          <p:spPr>
            <a:xfrm>
              <a:off x="2223799" y="-369205"/>
              <a:ext cx="4480861" cy="2169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dirty="0">
                  <a:solidFill>
                    <a:schemeClr val="bg1"/>
                  </a:solidFill>
                </a:rPr>
                <a:t>GLI STRUMENTI PER L’ORIENTAMENTO:</a:t>
              </a:r>
            </a:p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dirty="0">
                  <a:solidFill>
                    <a:schemeClr val="bg1"/>
                  </a:solidFill>
                </a:rPr>
                <a:t>PROGETTO EXCELSIOR</a:t>
              </a:r>
            </a:p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dirty="0">
                  <a:solidFill>
                    <a:schemeClr val="bg1"/>
                  </a:solidFill>
                </a:rPr>
                <a:t>SPORTELLO VIRTUALE ORIENTAMENTO (SVO)</a:t>
              </a:r>
            </a:p>
          </p:txBody>
        </p:sp>
      </p:grpSp>
      <p:pic>
        <p:nvPicPr>
          <p:cNvPr id="8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84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27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39551" y="1196752"/>
            <a:ext cx="828092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</a:rPr>
              <a:t>Excelsior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è un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informativo sulla domanda di profili professionali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da parte delle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imprese italiane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E’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promosso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oltre 20 anni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da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</a:rPr>
              <a:t>Unioncamere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insieme a Ministero del Lavoro/Agenzia Nazionale per le Politiche Attive del Lavoro (ANPAL)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E’ tra le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indagini ufficiali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del Sistema Statistico Nazionale (SISTAN) italiano con obbligo di risposta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 di osservazione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: tutte le imprese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italiane iscritte al Registro Imprese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con almeno un addetto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dipendente, appartenenti ai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diversi settori economici, </a:t>
            </a:r>
            <a:r>
              <a:rPr lang="it-IT" sz="2400" u="sng" dirty="0">
                <a:solidFill>
                  <a:schemeClr val="accent2">
                    <a:lumMod val="75000"/>
                  </a:schemeClr>
                </a:solidFill>
              </a:rPr>
              <a:t>esclusa l’agricoltura e la PA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(nel 2017: 1.300.000  imprese, circa 11.600.000 dipendenti)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868144" y="190381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EXCELSIOR: </a:t>
            </a:r>
          </a:p>
          <a:p>
            <a:pPr algn="l">
              <a:spcBef>
                <a:spcPts val="0"/>
              </a:spcBef>
            </a:pPr>
            <a:r>
              <a:rPr lang="it-IT" dirty="0"/>
              <a:t>OBIETTIVI E INFORMAZIONI</a:t>
            </a:r>
          </a:p>
        </p:txBody>
      </p:sp>
      <p:pic>
        <p:nvPicPr>
          <p:cNvPr id="7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33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28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67544" y="1412776"/>
            <a:ext cx="81021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		Portale: excelsior.unioncamere.net</a:t>
            </a:r>
          </a:p>
          <a:p>
            <a:pPr>
              <a:spcBef>
                <a:spcPts val="600"/>
              </a:spcBef>
            </a:pPr>
            <a:endParaRPr lang="it-IT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Dal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rilevazione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mensile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per quanto possibile censuaria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nell’arco dell’anno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Coinvolgimento diretto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delle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Camere di commercio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in tutte le fasi progettuali per rafforzare il rapporto diretto tra le Camere di commercio e le imprese sul territorio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 risultati 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dell’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indagine annuale 2017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sono stati ottenuti utilizzando le interviste realizzate presso circa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304.000 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868144" y="190381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EXCELSIOR: </a:t>
            </a:r>
          </a:p>
          <a:p>
            <a:pPr algn="l">
              <a:spcBef>
                <a:spcPts val="0"/>
              </a:spcBef>
            </a:pPr>
            <a:r>
              <a:rPr lang="it-IT" dirty="0"/>
              <a:t>LE INNOVAZIONI DEL 2017</a:t>
            </a:r>
          </a:p>
        </p:txBody>
      </p:sp>
      <p:pic>
        <p:nvPicPr>
          <p:cNvPr id="7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48" y="615070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71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29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39551" y="1124744"/>
            <a:ext cx="828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 dati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</a:rPr>
              <a:t>Excelsior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190381"/>
            <a:ext cx="33843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EXCELSIOR: </a:t>
            </a:r>
          </a:p>
          <a:p>
            <a:pPr algn="l">
              <a:spcBef>
                <a:spcPts val="0"/>
              </a:spcBef>
            </a:pPr>
            <a:r>
              <a:rPr lang="it-IT" dirty="0"/>
              <a:t>INFORMAZIONI TERRITORIALI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9103" y="2354049"/>
            <a:ext cx="5609321" cy="352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metto 1 1"/>
          <p:cNvSpPr/>
          <p:nvPr/>
        </p:nvSpPr>
        <p:spPr>
          <a:xfrm>
            <a:off x="395536" y="1770618"/>
            <a:ext cx="1944216" cy="938302"/>
          </a:xfrm>
          <a:prstGeom prst="wedgeRectCallout">
            <a:avLst>
              <a:gd name="adj1" fmla="val 152628"/>
              <a:gd name="adj2" fmla="val 1969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Cliccando qui è possibile consultare il Bollettino nazionale per il 2017. </a:t>
            </a:r>
          </a:p>
        </p:txBody>
      </p:sp>
      <p:sp>
        <p:nvSpPr>
          <p:cNvPr id="11" name="Fumetto 1 10"/>
          <p:cNvSpPr/>
          <p:nvPr/>
        </p:nvSpPr>
        <p:spPr>
          <a:xfrm>
            <a:off x="395536" y="3501008"/>
            <a:ext cx="1944216" cy="1800200"/>
          </a:xfrm>
          <a:prstGeom prst="wedgeRectCallout">
            <a:avLst>
              <a:gd name="adj1" fmla="val 230004"/>
              <a:gd name="adj2" fmla="val 19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Per consultare i bollettini delle regioni e delle province evidenziare sulla mappa a fianco la regione, o dopo aver selezionato la regione, la provincia desiderata.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2036" y="1183736"/>
            <a:ext cx="1448388" cy="84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umetto 1 12"/>
          <p:cNvSpPr/>
          <p:nvPr/>
        </p:nvSpPr>
        <p:spPr>
          <a:xfrm>
            <a:off x="4572000" y="1124744"/>
            <a:ext cx="4392488" cy="938302"/>
          </a:xfrm>
          <a:prstGeom prst="wedgeRectCallout">
            <a:avLst>
              <a:gd name="adj1" fmla="val 7433"/>
              <a:gd name="adj2" fmla="val 1204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Qui è possibile scegliere tra i </a:t>
            </a:r>
          </a:p>
          <a:p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bollettini annuali e mensili.</a:t>
            </a:r>
          </a:p>
        </p:txBody>
      </p:sp>
      <p:pic>
        <p:nvPicPr>
          <p:cNvPr id="14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5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3</a:t>
            </a:fld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990183F5-1749-48FD-B0BE-155296D5DC4B}"/>
              </a:ext>
            </a:extLst>
          </p:cNvPr>
          <p:cNvSpPr/>
          <p:nvPr/>
        </p:nvSpPr>
        <p:spPr>
          <a:xfrm>
            <a:off x="5953714" y="188640"/>
            <a:ext cx="2146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RASL: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I DATI QUANTITATIVI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9082" y="1556792"/>
            <a:ext cx="8218798" cy="1403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none">
                <a:solidFill>
                  <a:srgbClr val="184B9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it-IT" sz="2000" dirty="0" smtClean="0">
                <a:solidFill>
                  <a:srgbClr val="C00000"/>
                </a:solidFill>
              </a:rPr>
              <a:t>30.391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soggetti iscritti, di cui </a:t>
            </a:r>
            <a:r>
              <a:rPr lang="it-IT" sz="2000" dirty="0" smtClean="0">
                <a:solidFill>
                  <a:srgbClr val="FF0000"/>
                </a:solidFill>
              </a:rPr>
              <a:t>854 </a:t>
            </a:r>
            <a:r>
              <a:rPr lang="it-IT" sz="2000" dirty="0">
                <a:solidFill>
                  <a:srgbClr val="FF0000"/>
                </a:solidFill>
              </a:rPr>
              <a:t>su Modena al </a:t>
            </a:r>
            <a:r>
              <a:rPr lang="it-IT" sz="2000" dirty="0" smtClean="0">
                <a:solidFill>
                  <a:srgbClr val="FF0000"/>
                </a:solidFill>
              </a:rPr>
              <a:t>12/4/18</a:t>
            </a:r>
            <a:endParaRPr lang="it-IT" sz="2000" dirty="0" smtClean="0">
              <a:solidFill>
                <a:srgbClr val="FF0000"/>
              </a:solidFill>
            </a:endParaRPr>
          </a:p>
          <a:p>
            <a:pPr algn="ctr"/>
            <a:r>
              <a:rPr lang="it-IT" sz="2000" dirty="0" smtClean="0">
                <a:solidFill>
                  <a:srgbClr val="C00000"/>
                </a:solidFill>
              </a:rPr>
              <a:t>213.305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opportunità in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alternanza per studenti 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</a:rPr>
              <a:t>1.240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apprendistato</a:t>
            </a:r>
            <a:endParaRPr lang="it-IT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03617" y="5181365"/>
            <a:ext cx="2182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1600" b="1" dirty="0" smtClean="0">
                <a:solidFill>
                  <a:srgbClr val="184B9A"/>
                </a:solidFill>
              </a:rPr>
              <a:t>     70%	</a:t>
            </a:r>
            <a:endParaRPr lang="it-IT" sz="1600" dirty="0" smtClean="0">
              <a:solidFill>
                <a:srgbClr val="4C5966"/>
              </a:solidFill>
            </a:endParaRPr>
          </a:p>
          <a:p>
            <a:pPr lvl="1"/>
            <a:r>
              <a:rPr lang="it-IT" sz="1600" dirty="0" smtClean="0">
                <a:solidFill>
                  <a:srgbClr val="4C5966"/>
                </a:solidFill>
              </a:rPr>
              <a:t> imprese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842470" y="5171840"/>
            <a:ext cx="2158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it-IT" sz="1600" b="1" dirty="0" smtClean="0">
                <a:solidFill>
                  <a:srgbClr val="184B9A"/>
                </a:solidFill>
              </a:rPr>
              <a:t>8%</a:t>
            </a:r>
            <a:endParaRPr lang="it-IT" sz="1600" dirty="0">
              <a:solidFill>
                <a:srgbClr val="4C5966"/>
              </a:solidFill>
            </a:endParaRPr>
          </a:p>
          <a:p>
            <a:pPr algn="ctr"/>
            <a:r>
              <a:rPr lang="it-IT" sz="1600" dirty="0">
                <a:solidFill>
                  <a:srgbClr val="4C5966"/>
                </a:solidFill>
              </a:rPr>
              <a:t>e</a:t>
            </a:r>
            <a:r>
              <a:rPr lang="it-IT" sz="1600" dirty="0" smtClean="0">
                <a:solidFill>
                  <a:srgbClr val="4C5966"/>
                </a:solidFill>
              </a:rPr>
              <a:t>nti pubblici</a:t>
            </a:r>
            <a:endParaRPr lang="it-IT" sz="1600" dirty="0">
              <a:solidFill>
                <a:srgbClr val="4C5966"/>
              </a:solidFill>
            </a:endParaRPr>
          </a:p>
        </p:txBody>
      </p:sp>
      <p:pic>
        <p:nvPicPr>
          <p:cNvPr id="9" name="Picture 2" descr="D:\workspace\workspaceISIN\raslWeb\src\main\webapp\img\ente_privato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08" y="4567360"/>
            <a:ext cx="664183" cy="5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workspace\workspaceISIN\raslWeb\src\main\webapp\img\ente_pubblico_logo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06" y="4517855"/>
            <a:ext cx="848027" cy="5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133724" y="5183675"/>
            <a:ext cx="1952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b="1" dirty="0" smtClean="0">
                <a:solidFill>
                  <a:srgbClr val="184B9A"/>
                </a:solidFill>
              </a:rPr>
              <a:t>1%</a:t>
            </a:r>
            <a:endParaRPr lang="it-IT" sz="1600" dirty="0" smtClean="0">
              <a:solidFill>
                <a:srgbClr val="4C5966"/>
              </a:solidFill>
            </a:endParaRPr>
          </a:p>
          <a:p>
            <a:pPr lvl="1" algn="ctr"/>
            <a:r>
              <a:rPr lang="it-IT" sz="1600" dirty="0" smtClean="0">
                <a:solidFill>
                  <a:srgbClr val="4C5966"/>
                </a:solidFill>
              </a:rPr>
              <a:t>professionisti        </a:t>
            </a:r>
          </a:p>
        </p:txBody>
      </p:sp>
      <p:pic>
        <p:nvPicPr>
          <p:cNvPr id="12" name="Picture 4" descr="D:\workspace\workspaceISIN\raslWeb\src\main\webapp\img\impresa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69" y="4647957"/>
            <a:ext cx="526951" cy="42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INFOCAMERE\lavoro\----AI utili\esempi\FLAT ICON\business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83" y="4534822"/>
            <a:ext cx="568575" cy="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4865991" y="5179597"/>
            <a:ext cx="1630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b="1" dirty="0" smtClean="0">
                <a:solidFill>
                  <a:srgbClr val="184B9A"/>
                </a:solidFill>
              </a:rPr>
              <a:t>21%</a:t>
            </a:r>
            <a:endParaRPr lang="it-IT" sz="1600" dirty="0">
              <a:solidFill>
                <a:srgbClr val="4C5966"/>
              </a:solidFill>
            </a:endParaRPr>
          </a:p>
          <a:p>
            <a:pPr algn="ctr"/>
            <a:r>
              <a:rPr lang="it-IT" sz="1600" dirty="0">
                <a:solidFill>
                  <a:srgbClr val="4C5966"/>
                </a:solidFill>
              </a:rPr>
              <a:t>e</a:t>
            </a:r>
            <a:r>
              <a:rPr lang="it-IT" sz="1600" dirty="0" smtClean="0">
                <a:solidFill>
                  <a:srgbClr val="4C5966"/>
                </a:solidFill>
              </a:rPr>
              <a:t>nti privati</a:t>
            </a:r>
            <a:endParaRPr lang="it-IT" sz="1600" dirty="0">
              <a:solidFill>
                <a:srgbClr val="4C5966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459261" y="4831564"/>
            <a:ext cx="2117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tudenti da ospitare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03617" y="3752615"/>
            <a:ext cx="2182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1600" b="1" dirty="0" smtClean="0">
                <a:solidFill>
                  <a:srgbClr val="184B9A"/>
                </a:solidFill>
              </a:rPr>
              <a:t>     94%	</a:t>
            </a:r>
            <a:endParaRPr lang="it-IT" sz="1600" dirty="0" smtClean="0">
              <a:solidFill>
                <a:srgbClr val="4C5966"/>
              </a:solidFill>
            </a:endParaRPr>
          </a:p>
          <a:p>
            <a:pPr lvl="1"/>
            <a:r>
              <a:rPr lang="it-IT" sz="1600" dirty="0" smtClean="0">
                <a:solidFill>
                  <a:srgbClr val="4C5966"/>
                </a:solidFill>
              </a:rPr>
              <a:t> imprese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842470" y="3743090"/>
            <a:ext cx="2158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it-IT" sz="1600" b="1" dirty="0" smtClean="0">
                <a:solidFill>
                  <a:srgbClr val="184B9A"/>
                </a:solidFill>
              </a:rPr>
              <a:t>2%</a:t>
            </a:r>
            <a:endParaRPr lang="it-IT" sz="1600" dirty="0">
              <a:solidFill>
                <a:srgbClr val="4C5966"/>
              </a:solidFill>
            </a:endParaRPr>
          </a:p>
          <a:p>
            <a:pPr algn="ctr"/>
            <a:r>
              <a:rPr lang="it-IT" sz="1600" dirty="0">
                <a:solidFill>
                  <a:srgbClr val="4C5966"/>
                </a:solidFill>
              </a:rPr>
              <a:t>e</a:t>
            </a:r>
            <a:r>
              <a:rPr lang="it-IT" sz="1600" dirty="0" smtClean="0">
                <a:solidFill>
                  <a:srgbClr val="4C5966"/>
                </a:solidFill>
              </a:rPr>
              <a:t>nti pubblici</a:t>
            </a:r>
            <a:endParaRPr lang="it-IT" sz="1600" dirty="0">
              <a:solidFill>
                <a:srgbClr val="4C5966"/>
              </a:solidFill>
            </a:endParaRPr>
          </a:p>
        </p:txBody>
      </p:sp>
      <p:pic>
        <p:nvPicPr>
          <p:cNvPr id="19" name="Picture 2" descr="D:\workspace\workspaceISIN\raslWeb\src\main\webapp\img\ente_privato_logo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08" y="3138610"/>
            <a:ext cx="664183" cy="5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workspace\workspaceISIN\raslWeb\src\main\webapp\img\ente_pubblico_logo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06" y="3089105"/>
            <a:ext cx="848027" cy="5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3133724" y="3754925"/>
            <a:ext cx="1952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b="1" dirty="0" smtClean="0">
                <a:solidFill>
                  <a:srgbClr val="184B9A"/>
                </a:solidFill>
              </a:rPr>
              <a:t>2%</a:t>
            </a:r>
            <a:endParaRPr lang="it-IT" sz="1600" dirty="0" smtClean="0">
              <a:solidFill>
                <a:srgbClr val="4C5966"/>
              </a:solidFill>
            </a:endParaRPr>
          </a:p>
          <a:p>
            <a:pPr lvl="1" algn="ctr"/>
            <a:r>
              <a:rPr lang="it-IT" sz="1600" dirty="0" smtClean="0">
                <a:solidFill>
                  <a:srgbClr val="4C5966"/>
                </a:solidFill>
              </a:rPr>
              <a:t>professionisti        </a:t>
            </a:r>
          </a:p>
        </p:txBody>
      </p:sp>
      <p:pic>
        <p:nvPicPr>
          <p:cNvPr id="22" name="Picture 4" descr="D:\workspace\workspaceISIN\raslWeb\src\main\webapp\img\impresa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69" y="3219207"/>
            <a:ext cx="526951" cy="42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INFOCAMERE\lavoro\----AI utili\esempi\FLAT ICON\business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83" y="3106072"/>
            <a:ext cx="568575" cy="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4865991" y="3750847"/>
            <a:ext cx="1630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b="1" dirty="0">
                <a:solidFill>
                  <a:srgbClr val="184B9A"/>
                </a:solidFill>
              </a:rPr>
              <a:t>2</a:t>
            </a:r>
            <a:r>
              <a:rPr lang="en-US" sz="1600" b="1" dirty="0" smtClean="0">
                <a:solidFill>
                  <a:srgbClr val="184B9A"/>
                </a:solidFill>
              </a:rPr>
              <a:t>%</a:t>
            </a:r>
            <a:endParaRPr lang="it-IT" sz="1600" dirty="0">
              <a:solidFill>
                <a:srgbClr val="4C5966"/>
              </a:solidFill>
            </a:endParaRPr>
          </a:p>
          <a:p>
            <a:pPr algn="ctr"/>
            <a:r>
              <a:rPr lang="it-IT" sz="1600" dirty="0">
                <a:solidFill>
                  <a:srgbClr val="4C5966"/>
                </a:solidFill>
              </a:rPr>
              <a:t>e</a:t>
            </a:r>
            <a:r>
              <a:rPr lang="it-IT" sz="1600" dirty="0" smtClean="0">
                <a:solidFill>
                  <a:srgbClr val="4C5966"/>
                </a:solidFill>
              </a:rPr>
              <a:t>nti privati</a:t>
            </a:r>
            <a:endParaRPr lang="it-IT" sz="1600" dirty="0">
              <a:solidFill>
                <a:srgbClr val="4C5966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532950" y="3402814"/>
            <a:ext cx="1954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I soggetti ospitanti</a:t>
            </a:r>
          </a:p>
        </p:txBody>
      </p:sp>
      <p:pic>
        <p:nvPicPr>
          <p:cNvPr id="26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47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30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39551" y="1124744"/>
            <a:ext cx="828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 dati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</a:rPr>
              <a:t>Excelsior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190381"/>
            <a:ext cx="33843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EXCELSIOR: </a:t>
            </a:r>
          </a:p>
          <a:p>
            <a:pPr algn="l">
              <a:spcBef>
                <a:spcPts val="0"/>
              </a:spcBef>
            </a:pPr>
            <a:r>
              <a:rPr lang="it-IT" dirty="0"/>
              <a:t>INFORMAZIONI TERRITORIALI</a:t>
            </a:r>
          </a:p>
        </p:txBody>
      </p:sp>
      <p:sp>
        <p:nvSpPr>
          <p:cNvPr id="2" name="Fumetto 1 1"/>
          <p:cNvSpPr/>
          <p:nvPr/>
        </p:nvSpPr>
        <p:spPr>
          <a:xfrm>
            <a:off x="611560" y="1772816"/>
            <a:ext cx="1944216" cy="938302"/>
          </a:xfrm>
          <a:prstGeom prst="wedgeRectCallout">
            <a:avLst>
              <a:gd name="adj1" fmla="val 112315"/>
              <a:gd name="adj2" fmla="val -595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2">
                    <a:lumMod val="75000"/>
                  </a:schemeClr>
                </a:solidFill>
              </a:rPr>
              <a:t>Bollettino territoriale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Riepilogo delle informazioni</a:t>
            </a:r>
          </a:p>
        </p:txBody>
      </p:sp>
      <p:sp>
        <p:nvSpPr>
          <p:cNvPr id="11" name="Fumetto 1 10"/>
          <p:cNvSpPr/>
          <p:nvPr/>
        </p:nvSpPr>
        <p:spPr>
          <a:xfrm>
            <a:off x="395536" y="3933056"/>
            <a:ext cx="1944216" cy="1008112"/>
          </a:xfrm>
          <a:prstGeom prst="wedgeRectCallout">
            <a:avLst>
              <a:gd name="adj1" fmla="val 115784"/>
              <a:gd name="adj2" fmla="val 179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2">
                    <a:lumMod val="75000"/>
                  </a:schemeClr>
                </a:solidFill>
              </a:rPr>
              <a:t>Bollettino territoriale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-Informazioni sulle  professioni più richieste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9" t="25818" r="26472" b="55248"/>
          <a:stretch/>
        </p:blipFill>
        <p:spPr bwMode="auto">
          <a:xfrm>
            <a:off x="3995936" y="1124744"/>
            <a:ext cx="4464496" cy="100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21894" r="25000" b="16492"/>
          <a:stretch/>
        </p:blipFill>
        <p:spPr bwMode="auto">
          <a:xfrm>
            <a:off x="3693992" y="2303172"/>
            <a:ext cx="5076056" cy="34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29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31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79513" y="112474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 dati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</a:rPr>
              <a:t>Excelsior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190381"/>
            <a:ext cx="33843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EXCELSIOR: </a:t>
            </a:r>
          </a:p>
          <a:p>
            <a:pPr algn="l">
              <a:spcBef>
                <a:spcPts val="0"/>
              </a:spcBef>
            </a:pPr>
            <a:r>
              <a:rPr lang="it-IT" dirty="0"/>
              <a:t>INFORMAZIONI TERRITORIALI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5" t="23133" r="28316" b="5051"/>
          <a:stretch/>
        </p:blipFill>
        <p:spPr bwMode="auto">
          <a:xfrm>
            <a:off x="3675940" y="1124744"/>
            <a:ext cx="5399773" cy="492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metto 1 1"/>
          <p:cNvSpPr/>
          <p:nvPr/>
        </p:nvSpPr>
        <p:spPr>
          <a:xfrm>
            <a:off x="395536" y="3212976"/>
            <a:ext cx="2016224" cy="1800200"/>
          </a:xfrm>
          <a:prstGeom prst="wedgeRectCallout">
            <a:avLst>
              <a:gd name="adj1" fmla="val 287245"/>
              <a:gd name="adj2" fmla="val -1488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2">
                    <a:lumMod val="75000"/>
                  </a:schemeClr>
                </a:solidFill>
              </a:rPr>
              <a:t>Volume statistico territoriale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Le caratteristiche delle professioni: l’esperienza richiesta, i profili critici, le entrate per sostituzione e le nuove figure </a:t>
            </a:r>
          </a:p>
        </p:txBody>
      </p:sp>
      <p:pic>
        <p:nvPicPr>
          <p:cNvPr id="8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4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32</a:t>
            </a:fld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1151620" y="1772816"/>
            <a:ext cx="6804756" cy="3816424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e 4"/>
          <p:cNvSpPr/>
          <p:nvPr/>
        </p:nvSpPr>
        <p:spPr>
          <a:xfrm>
            <a:off x="2195736" y="2636912"/>
            <a:ext cx="4868628" cy="2169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4400" b="1" kern="1200" dirty="0"/>
              <a:t>Lo Sportello virtuale per l’orientamento</a:t>
            </a:r>
          </a:p>
        </p:txBody>
      </p:sp>
      <p:pic>
        <p:nvPicPr>
          <p:cNvPr id="7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8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33</a:t>
            </a:fld>
            <a:endParaRPr lang="it-IT" dirty="0"/>
          </a:p>
        </p:txBody>
      </p:sp>
      <p:sp>
        <p:nvSpPr>
          <p:cNvPr id="8" name="Segnaposto numero diapositiva 9"/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9" name="Segnaposto numero diapositiva 9"/>
          <p:cNvSpPr txBox="1">
            <a:spLocks/>
          </p:cNvSpPr>
          <p:nvPr/>
        </p:nvSpPr>
        <p:spPr>
          <a:xfrm>
            <a:off x="8752608" y="6555700"/>
            <a:ext cx="4675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13" name="Segnaposto numero diapositiva 9"/>
          <p:cNvSpPr txBox="1">
            <a:spLocks/>
          </p:cNvSpPr>
          <p:nvPr/>
        </p:nvSpPr>
        <p:spPr>
          <a:xfrm>
            <a:off x="10527262" y="6560324"/>
            <a:ext cx="884675" cy="22078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olo 2"/>
          <p:cNvSpPr txBox="1">
            <a:spLocks/>
          </p:cNvSpPr>
          <p:nvPr/>
        </p:nvSpPr>
        <p:spPr>
          <a:xfrm>
            <a:off x="4223380" y="309205"/>
            <a:ext cx="4813116" cy="3834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 SPORTELLO VIRTUALE PER L’ORIENTAMENTO</a:t>
            </a:r>
          </a:p>
        </p:txBody>
      </p:sp>
      <p:sp>
        <p:nvSpPr>
          <p:cNvPr id="32" name="Titolo 2"/>
          <p:cNvSpPr txBox="1">
            <a:spLocks/>
          </p:cNvSpPr>
          <p:nvPr/>
        </p:nvSpPr>
        <p:spPr>
          <a:xfrm>
            <a:off x="1157330" y="1340768"/>
            <a:ext cx="4813116" cy="3834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1135420" y="1305234"/>
            <a:ext cx="3364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395536" y="3145961"/>
            <a:ext cx="4578218" cy="129614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SPORTELLO VIRTUALE PER L’ORIENTAMENTO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http://svo.filo.unioncamere.it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611560" y="2506251"/>
            <a:ext cx="4578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it-IT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2574891"/>
            <a:ext cx="3347864" cy="243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86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2 29"/>
          <p:cNvCxnSpPr/>
          <p:nvPr/>
        </p:nvCxnSpPr>
        <p:spPr>
          <a:xfrm>
            <a:off x="6804248" y="3429000"/>
            <a:ext cx="501427" cy="207091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4411748" y="1484784"/>
            <a:ext cx="2964925" cy="123403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34</a:t>
            </a:fld>
            <a:endParaRPr lang="it-IT" dirty="0"/>
          </a:p>
        </p:txBody>
      </p:sp>
      <p:sp>
        <p:nvSpPr>
          <p:cNvPr id="8" name="Segnaposto numero diapositiva 9"/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9" name="Segnaposto numero diapositiva 9"/>
          <p:cNvSpPr txBox="1">
            <a:spLocks/>
          </p:cNvSpPr>
          <p:nvPr/>
        </p:nvSpPr>
        <p:spPr>
          <a:xfrm>
            <a:off x="8752608" y="6555700"/>
            <a:ext cx="4675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13" name="Segnaposto numero diapositiva 9"/>
          <p:cNvSpPr txBox="1">
            <a:spLocks/>
          </p:cNvSpPr>
          <p:nvPr/>
        </p:nvSpPr>
        <p:spPr>
          <a:xfrm>
            <a:off x="10527262" y="6560324"/>
            <a:ext cx="884675" cy="22078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olo 2"/>
          <p:cNvSpPr txBox="1">
            <a:spLocks/>
          </p:cNvSpPr>
          <p:nvPr/>
        </p:nvSpPr>
        <p:spPr>
          <a:xfrm>
            <a:off x="4223380" y="309205"/>
            <a:ext cx="4813116" cy="3834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 SPORTELLO VIRTUALE PER L’ORIENTAMENTO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t="31210" r="13828" b="21928"/>
          <a:stretch/>
        </p:blipFill>
        <p:spPr bwMode="auto">
          <a:xfrm>
            <a:off x="95300" y="2636912"/>
            <a:ext cx="2796211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gnaposto contenuto 2"/>
          <p:cNvSpPr txBox="1">
            <a:spLocks/>
          </p:cNvSpPr>
          <p:nvPr/>
        </p:nvSpPr>
        <p:spPr>
          <a:xfrm>
            <a:off x="28576" y="999467"/>
            <a:ext cx="569555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it-IT" sz="1900" dirty="0">
                <a:solidFill>
                  <a:schemeClr val="tx1"/>
                </a:solidFill>
              </a:rPr>
              <a:t>SVO è uno strumento interattivo on line, che </a:t>
            </a:r>
            <a:r>
              <a:rPr lang="it-IT" sz="20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accompagna i giovani e quanti li affiancano (formatori e famiglie) nel passaggio tra livelli e percorsi di studio, </a:t>
            </a:r>
            <a:r>
              <a:rPr lang="it-IT" sz="1900" dirty="0">
                <a:solidFill>
                  <a:schemeClr val="tx1"/>
                </a:solidFill>
              </a:rPr>
              <a:t>e</a:t>
            </a:r>
            <a:r>
              <a:rPr lang="it-IT" sz="21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900" dirty="0">
                <a:solidFill>
                  <a:schemeClr val="tx1"/>
                </a:solidFill>
              </a:rPr>
              <a:t>da questi </a:t>
            </a:r>
            <a:r>
              <a:rPr lang="it-IT" sz="20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mondo del lavoro.</a:t>
            </a:r>
            <a:endParaRPr lang="it-IT" sz="1800" b="1" cap="sm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28575" y="4182122"/>
            <a:ext cx="5508104" cy="1955740"/>
          </a:xfrm>
          <a:prstGeom prst="rect">
            <a:avLst/>
          </a:prstGeom>
          <a:ln w="12700" cmpd="sng">
            <a:solidFill>
              <a:srgbClr val="8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/>
              <a:buNone/>
            </a:pPr>
            <a:r>
              <a:rPr lang="it-IT" sz="1800" dirty="0"/>
              <a:t>Per utilizzarlo occorre </a:t>
            </a:r>
            <a:r>
              <a:rPr lang="it-IT" sz="1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registrarsi</a:t>
            </a:r>
            <a:r>
              <a:rPr lang="it-IT" sz="1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/>
              <a:t>e compilare il </a:t>
            </a:r>
            <a:r>
              <a:rPr lang="it-IT" sz="1800" b="1" cap="small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questio-nario</a:t>
            </a:r>
            <a:r>
              <a:rPr lang="it-IT" sz="1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it-IT" sz="1800" b="1" cap="small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profilazione</a:t>
            </a:r>
            <a:r>
              <a:rPr lang="it-IT" sz="1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/>
              <a:t>scegliendo fra diverse opzioni:</a:t>
            </a:r>
          </a:p>
          <a:p>
            <a:r>
              <a:rPr lang="it-IT" sz="1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studente di scuola media inferiore</a:t>
            </a:r>
            <a:endParaRPr lang="it-IT" sz="1800" cap="sm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studente delle medie superiori o universitario</a:t>
            </a:r>
            <a:endParaRPr lang="it-IT" sz="1800" cap="sm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cerca di prima occupazione</a:t>
            </a:r>
          </a:p>
          <a:p>
            <a:pPr marL="0" indent="0">
              <a:buFont typeface="Arial"/>
              <a:buNone/>
            </a:pPr>
            <a:r>
              <a:rPr lang="it-IT" sz="1800" dirty="0"/>
              <a:t>Si ottiene la restituzione</a:t>
            </a:r>
            <a:r>
              <a:rPr lang="it-IT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/>
              <a:t>di </a:t>
            </a:r>
            <a:r>
              <a:rPr lang="it-IT" sz="1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e output personalizzati</a:t>
            </a:r>
            <a:endParaRPr lang="it-IT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base">
              <a:buFont typeface="Arial"/>
              <a:buNone/>
            </a:pPr>
            <a:endParaRPr lang="it-IT" sz="1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895095" y="920909"/>
            <a:ext cx="3213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 </a:t>
            </a:r>
            <a:r>
              <a:rPr lang="it-IT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 mette a disposizione </a:t>
            </a:r>
            <a:r>
              <a:rPr lang="it-IT" b="1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 docenti </a:t>
            </a:r>
            <a:r>
              <a:rPr lang="it-IT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vademecum per l’Orientamento e l’Alternanza Scuola Lavoro </a:t>
            </a:r>
            <a:r>
              <a:rPr lang="it-IT" dirty="0"/>
              <a:t>sull’utilizzo delle informazioni disponibili in modo funzionale per l’orientamento e la progettazione dei percorsi formativi</a:t>
            </a:r>
          </a:p>
          <a:p>
            <a:pPr algn="ctr"/>
            <a:r>
              <a:rPr lang="it-IT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guide  </a:t>
            </a:r>
            <a:r>
              <a:rPr lang="it-IT" dirty="0"/>
              <a:t>informative, personalizzate a seconda dei </a:t>
            </a:r>
            <a:r>
              <a:rPr lang="it-IT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 dell’utente</a:t>
            </a:r>
            <a:r>
              <a:rPr lang="it-IT" dirty="0"/>
              <a:t>, </a:t>
            </a:r>
            <a:r>
              <a:rPr lang="it-IT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consentono di inquadrare meglio </a:t>
            </a:r>
          </a:p>
          <a:p>
            <a:pPr algn="ctr"/>
            <a:r>
              <a:rPr lang="it-IT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territorio prescelto e le possibilità che offre</a:t>
            </a:r>
            <a:r>
              <a:rPr lang="it-IT" dirty="0"/>
              <a:t>,</a:t>
            </a:r>
          </a:p>
          <a:p>
            <a:pPr algn="ctr"/>
            <a:r>
              <a:rPr lang="it-IT" dirty="0"/>
              <a:t>e sono utilizzate nei percorsi proposti dai </a:t>
            </a:r>
            <a:r>
              <a:rPr lang="it-IT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Vademecum</a:t>
            </a:r>
          </a:p>
        </p:txBody>
      </p:sp>
      <p:cxnSp>
        <p:nvCxnSpPr>
          <p:cNvPr id="22" name="Connettore 2 21"/>
          <p:cNvCxnSpPr/>
          <p:nvPr/>
        </p:nvCxnSpPr>
        <p:spPr>
          <a:xfrm flipH="1" flipV="1">
            <a:off x="676276" y="3533775"/>
            <a:ext cx="1990724" cy="73342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 flipH="1">
            <a:off x="5644189" y="5533986"/>
            <a:ext cx="713185" cy="6046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it-IT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 ai titoli che valgono un lavoro</a:t>
            </a:r>
            <a:endParaRPr lang="it-IT" sz="1000" dirty="0"/>
          </a:p>
        </p:txBody>
      </p:sp>
      <p:sp>
        <p:nvSpPr>
          <p:cNvPr id="27" name="CasellaDiTesto 26"/>
          <p:cNvSpPr txBox="1"/>
          <p:nvPr/>
        </p:nvSpPr>
        <p:spPr>
          <a:xfrm flipH="1">
            <a:off x="6517512" y="5499914"/>
            <a:ext cx="699023" cy="6728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it-IT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 ai settori in cerca di lavoro</a:t>
            </a:r>
          </a:p>
        </p:txBody>
      </p:sp>
      <p:sp>
        <p:nvSpPr>
          <p:cNvPr id="28" name="CasellaDiTesto 27"/>
          <p:cNvSpPr txBox="1"/>
          <p:nvPr/>
        </p:nvSpPr>
        <p:spPr>
          <a:xfrm flipH="1">
            <a:off x="7376673" y="5572126"/>
            <a:ext cx="844000" cy="528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it-IT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 alle professioni più richieste dalle imprese</a:t>
            </a:r>
          </a:p>
        </p:txBody>
      </p:sp>
      <p:sp>
        <p:nvSpPr>
          <p:cNvPr id="29" name="CasellaDiTesto 28"/>
          <p:cNvSpPr txBox="1"/>
          <p:nvPr/>
        </p:nvSpPr>
        <p:spPr>
          <a:xfrm flipH="1">
            <a:off x="8247624" y="5325015"/>
            <a:ext cx="83922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 alle opportunità per diventare imprenditrice e imprenditore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7" t="15350" r="44191" b="4408"/>
          <a:stretch/>
        </p:blipFill>
        <p:spPr bwMode="auto">
          <a:xfrm>
            <a:off x="2915816" y="1844824"/>
            <a:ext cx="971888" cy="136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7" t="15350" r="44643" b="4408"/>
          <a:stretch/>
        </p:blipFill>
        <p:spPr bwMode="auto">
          <a:xfrm>
            <a:off x="3895350" y="2780928"/>
            <a:ext cx="964682" cy="13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0" t="15350" r="50768" b="36598"/>
          <a:stretch/>
        </p:blipFill>
        <p:spPr bwMode="auto">
          <a:xfrm>
            <a:off x="4892780" y="1844824"/>
            <a:ext cx="975364" cy="13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0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65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35</a:t>
            </a:fld>
            <a:endParaRPr lang="it-IT" dirty="0"/>
          </a:p>
        </p:txBody>
      </p:sp>
      <p:sp>
        <p:nvSpPr>
          <p:cNvPr id="8" name="Segnaposto numero diapositiva 9"/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9" name="Segnaposto numero diapositiva 9"/>
          <p:cNvSpPr txBox="1">
            <a:spLocks/>
          </p:cNvSpPr>
          <p:nvPr/>
        </p:nvSpPr>
        <p:spPr>
          <a:xfrm>
            <a:off x="8752608" y="6555700"/>
            <a:ext cx="4675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13" name="Segnaposto numero diapositiva 9"/>
          <p:cNvSpPr txBox="1">
            <a:spLocks/>
          </p:cNvSpPr>
          <p:nvPr/>
        </p:nvSpPr>
        <p:spPr>
          <a:xfrm>
            <a:off x="10527262" y="6560324"/>
            <a:ext cx="884675" cy="22078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olo 2"/>
          <p:cNvSpPr txBox="1">
            <a:spLocks/>
          </p:cNvSpPr>
          <p:nvPr/>
        </p:nvSpPr>
        <p:spPr>
          <a:xfrm>
            <a:off x="4223380" y="309205"/>
            <a:ext cx="4813116" cy="3834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 SPORTELLO VIRTUALE PER L’ORIENTAMENTO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980728"/>
            <a:ext cx="5498388" cy="4752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2420" y="4365104"/>
            <a:ext cx="5685679" cy="2364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metto 1 1"/>
          <p:cNvSpPr/>
          <p:nvPr/>
        </p:nvSpPr>
        <p:spPr>
          <a:xfrm>
            <a:off x="6197327" y="1196752"/>
            <a:ext cx="2592288" cy="1152128"/>
          </a:xfrm>
          <a:prstGeom prst="wedgeRectCallout">
            <a:avLst>
              <a:gd name="adj1" fmla="val -176284"/>
              <a:gd name="adj2" fmla="val -371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kern="0" dirty="0" err="1">
                <a:solidFill>
                  <a:srgbClr val="C0504D">
                    <a:lumMod val="75000"/>
                  </a:srgbClr>
                </a:solidFill>
              </a:rPr>
              <a:t>Profilazione</a:t>
            </a:r>
            <a:r>
              <a:rPr lang="it-IT" b="1" kern="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it-IT" b="1" kern="0" dirty="0" smtClean="0">
                <a:solidFill>
                  <a:srgbClr val="C0504D">
                    <a:lumMod val="75000"/>
                  </a:srgbClr>
                </a:solidFill>
              </a:rPr>
              <a:t>utente</a:t>
            </a:r>
            <a:endParaRPr lang="it-IT" b="1" kern="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2" name="Fumetto 1 21"/>
          <p:cNvSpPr/>
          <p:nvPr/>
        </p:nvSpPr>
        <p:spPr>
          <a:xfrm>
            <a:off x="6339458" y="2636912"/>
            <a:ext cx="2592288" cy="1152128"/>
          </a:xfrm>
          <a:prstGeom prst="wedgeRectCallout">
            <a:avLst>
              <a:gd name="adj1" fmla="val 6237"/>
              <a:gd name="adj2" fmla="val 149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kern="0" dirty="0" smtClean="0">
                <a:solidFill>
                  <a:srgbClr val="C0504D">
                    <a:lumMod val="75000"/>
                  </a:srgbClr>
                </a:solidFill>
              </a:rPr>
              <a:t>Le GUIDE</a:t>
            </a:r>
            <a:endParaRPr lang="it-IT" b="1" kern="0" dirty="0">
              <a:solidFill>
                <a:srgbClr val="C0504D">
                  <a:lumMod val="75000"/>
                </a:srgbClr>
              </a:solidFill>
            </a:endParaRPr>
          </a:p>
        </p:txBody>
      </p:sp>
      <p:pic>
        <p:nvPicPr>
          <p:cNvPr id="12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4" y="6021289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9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36</a:t>
            </a:fld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1691680" y="2649496"/>
            <a:ext cx="5760640" cy="3240360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e 4"/>
          <p:cNvSpPr/>
          <p:nvPr/>
        </p:nvSpPr>
        <p:spPr>
          <a:xfrm>
            <a:off x="1763688" y="3127256"/>
            <a:ext cx="5616624" cy="2169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600" b="1" kern="1200" dirty="0"/>
              <a:t>Grazie per l’attenzione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043608" y="1196752"/>
            <a:ext cx="7056784" cy="136815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15616" y="1325959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Elena Sacchi</a:t>
            </a:r>
          </a:p>
          <a:p>
            <a:pPr algn="ctr"/>
            <a:r>
              <a:rPr lang="it-IT" dirty="0" err="1" smtClean="0">
                <a:solidFill>
                  <a:srgbClr val="C00000"/>
                </a:solidFill>
              </a:rPr>
              <a:t>Resp.le</a:t>
            </a:r>
            <a:r>
              <a:rPr lang="it-IT" dirty="0" smtClean="0">
                <a:solidFill>
                  <a:srgbClr val="C00000"/>
                </a:solidFill>
              </a:rPr>
              <a:t> Area Sviluppo Imprese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CCIAA Modena</a:t>
            </a:r>
          </a:p>
          <a:p>
            <a:pPr algn="ctr"/>
            <a:r>
              <a:rPr lang="it-IT" dirty="0">
                <a:solidFill>
                  <a:srgbClr val="C00000"/>
                </a:solidFill>
              </a:rPr>
              <a:t>e</a:t>
            </a:r>
            <a:r>
              <a:rPr lang="it-IT" dirty="0" smtClean="0">
                <a:solidFill>
                  <a:srgbClr val="C00000"/>
                </a:solidFill>
              </a:rPr>
              <a:t>lena.sacchi@mo.camcom.it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9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3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4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22CD364-B98F-47BC-97B8-7ED910D277A7}"/>
              </a:ext>
            </a:extLst>
          </p:cNvPr>
          <p:cNvSpPr/>
          <p:nvPr/>
        </p:nvSpPr>
        <p:spPr>
          <a:xfrm>
            <a:off x="5685572" y="190381"/>
            <a:ext cx="2918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RASL: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ABILITAZIONE </a:t>
            </a:r>
            <a:r>
              <a:rPr lang="it-IT" b="1" dirty="0">
                <a:solidFill>
                  <a:schemeClr val="bg1"/>
                </a:solidFill>
              </a:rPr>
              <a:t>DELLE SCUOLE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8000" y="1018930"/>
            <a:ext cx="8218798" cy="4658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none">
                <a:solidFill>
                  <a:srgbClr val="184B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Abilitazione delle scuole</a:t>
            </a: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467999" y="1412776"/>
            <a:ext cx="8400872" cy="15121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457200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</a:t>
            </a:r>
            <a:r>
              <a:rPr kumimoji="0" lang="it-IT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4B9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scuole</a:t>
            </a: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interessate possono richiedere online alla Camera di Commercio l’</a:t>
            </a:r>
            <a:r>
              <a:rPr kumimoji="0" lang="it-IT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4B9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abilitazione all’area riservata del RASL tramite SPID o CNS</a:t>
            </a: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dirigente scolastico o  delegato </a:t>
            </a:r>
            <a:r>
              <a:rPr kumimoji="0" lang="it-IT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4B9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abilitato</a:t>
            </a: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4B9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potrà consultare le ulteriori informazioni</a:t>
            </a: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4B9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sulle imprese iscritte nel RASL</a:t>
            </a: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estratte dal registro delle imprese, ed usufruire degli ulteriori servizi che il Sistema Camerale potrà realizzare a supporto della digitalizzazione del  rapporto tra scuole ed imprese.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4C59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834358" y="327727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it-IT" sz="1200" dirty="0">
              <a:solidFill>
                <a:srgbClr val="184B9A"/>
              </a:solidFill>
              <a:latin typeface="Arial"/>
            </a:endParaRPr>
          </a:p>
        </p:txBody>
      </p:sp>
      <p:sp>
        <p:nvSpPr>
          <p:cNvPr id="21" name="Segnaposto testo 2"/>
          <p:cNvSpPr txBox="1">
            <a:spLocks/>
          </p:cNvSpPr>
          <p:nvPr/>
        </p:nvSpPr>
        <p:spPr>
          <a:xfrm>
            <a:off x="4788024" y="2709305"/>
            <a:ext cx="4268967" cy="12237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20"/>
              </a:lnSpc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300" b="1" dirty="0">
                <a:solidFill>
                  <a:srgbClr val="184B9A"/>
                </a:solidFill>
              </a:rPr>
              <a:t>Ulteriori informazioni sulle imprese</a:t>
            </a:r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Indirizzo della sede e delle altre localizzazioni, legale rappresentante, descrizione dell’attività, classe di addetti, classe di fatturato, classe di patrimonio, soci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4C59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34079" y="2920836"/>
            <a:ext cx="7610329" cy="3316476"/>
            <a:chOff x="173243" y="2900289"/>
            <a:chExt cx="7905085" cy="3557155"/>
          </a:xfrm>
        </p:grpSpPr>
        <p:pic>
          <p:nvPicPr>
            <p:cNvPr id="9" name="Picture 2" descr="D:\workspace\workspaceISIN\raslWeb\src\main\webapp\img\ente_privato_logo.png"/>
            <p:cNvPicPr>
              <a:picLocks noChangeAspect="1" noChangeArrowheads="1"/>
            </p:cNvPicPr>
            <p:nvPr/>
          </p:nvPicPr>
          <p:blipFill>
            <a:blip r:embed="rId2">
              <a:duotone>
                <a:srgbClr val="FFC80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213" y="3816095"/>
              <a:ext cx="1101686" cy="93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INFOCAMERE\lavoro\----AI utili\esempi\FLAT ICON\certificate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6BA63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835" y="4494742"/>
              <a:ext cx="449509" cy="449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:\INFOCAMERE\lavoro\----AI utili\esempi\FLAT ICON\schoo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5B677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71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43" y="3627443"/>
              <a:ext cx="1219871" cy="1219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documentiInLavorazione\150019\03-execution\corso\screenshot\infocamer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136" y="4034014"/>
              <a:ext cx="3064192" cy="2423430"/>
            </a:xfrm>
            <a:prstGeom prst="rect">
              <a:avLst/>
            </a:prstGeom>
            <a:noFill/>
            <a:ln>
              <a:solidFill>
                <a:srgbClr val="4C596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magine 12" descr="shake hands_no flat icons.png"/>
            <p:cNvPicPr>
              <a:picLocks noChangeAspect="1"/>
            </p:cNvPicPr>
            <p:nvPr/>
          </p:nvPicPr>
          <p:blipFill>
            <a:blip r:embed="rId8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9477" y="4217201"/>
              <a:ext cx="701124" cy="457589"/>
            </a:xfrm>
            <a:prstGeom prst="rect">
              <a:avLst/>
            </a:prstGeom>
          </p:spPr>
        </p:pic>
        <p:grpSp>
          <p:nvGrpSpPr>
            <p:cNvPr id="14" name="Gruppo 13"/>
            <p:cNvGrpSpPr/>
            <p:nvPr/>
          </p:nvGrpSpPr>
          <p:grpSpPr>
            <a:xfrm>
              <a:off x="637264" y="4895866"/>
              <a:ext cx="489749" cy="498472"/>
              <a:chOff x="1332117" y="3974697"/>
              <a:chExt cx="489749" cy="1904337"/>
            </a:xfrm>
          </p:grpSpPr>
          <p:sp>
            <p:nvSpPr>
              <p:cNvPr id="16" name="Arco 15"/>
              <p:cNvSpPr/>
              <p:nvPr/>
            </p:nvSpPr>
            <p:spPr>
              <a:xfrm rot="10800000" flipH="1">
                <a:off x="1332117" y="5389285"/>
                <a:ext cx="489749" cy="489749"/>
              </a:xfrm>
              <a:prstGeom prst="arc">
                <a:avLst>
                  <a:gd name="adj1" fmla="val 11144682"/>
                  <a:gd name="adj2" fmla="val 16862167"/>
                </a:avLst>
              </a:prstGeom>
              <a:noFill/>
              <a:ln w="38100" cap="flat" cmpd="sng" algn="ctr">
                <a:solidFill>
                  <a:srgbClr val="FFC800">
                    <a:lumMod val="75000"/>
                  </a:srgbClr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4B9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7" name="Connettore 1 16"/>
              <p:cNvCxnSpPr/>
              <p:nvPr/>
            </p:nvCxnSpPr>
            <p:spPr>
              <a:xfrm flipV="1">
                <a:off x="1332117" y="3974697"/>
                <a:ext cx="0" cy="1649937"/>
              </a:xfrm>
              <a:prstGeom prst="line">
                <a:avLst/>
              </a:prstGeom>
              <a:noFill/>
              <a:ln w="38100" cap="flat" cmpd="sng" algn="ctr">
                <a:solidFill>
                  <a:srgbClr val="FFC800">
                    <a:lumMod val="75000"/>
                  </a:srgbClr>
                </a:solidFill>
                <a:prstDash val="sysDash"/>
              </a:ln>
              <a:effectLst/>
            </p:spPr>
          </p:cxnSp>
        </p:grpSp>
        <p:cxnSp>
          <p:nvCxnSpPr>
            <p:cNvPr id="18" name="Connettore 1 17"/>
            <p:cNvCxnSpPr/>
            <p:nvPr/>
          </p:nvCxnSpPr>
          <p:spPr>
            <a:xfrm>
              <a:off x="964437" y="5394338"/>
              <a:ext cx="3728944" cy="0"/>
            </a:xfrm>
            <a:prstGeom prst="line">
              <a:avLst/>
            </a:prstGeom>
            <a:noFill/>
            <a:ln w="38100" cap="flat" cmpd="sng" algn="ctr">
              <a:solidFill>
                <a:srgbClr val="FFC800">
                  <a:lumMod val="75000"/>
                </a:srgbClr>
              </a:solidFill>
              <a:prstDash val="sysDash"/>
              <a:tailEnd type="arrow"/>
            </a:ln>
            <a:effectLst/>
          </p:spPr>
        </p:cxnSp>
        <p:pic>
          <p:nvPicPr>
            <p:cNvPr id="19" name="Picture 2" descr="D:\Desktop\spid-agid-logo-l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144" y="5073380"/>
              <a:ext cx="1891451" cy="254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ttangolo 21"/>
            <p:cNvSpPr/>
            <p:nvPr/>
          </p:nvSpPr>
          <p:spPr>
            <a:xfrm>
              <a:off x="251983" y="3579482"/>
              <a:ext cx="11411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it-IT" sz="1200" b="1" dirty="0" smtClean="0">
                  <a:solidFill>
                    <a:srgbClr val="4C5966"/>
                  </a:solidFill>
                  <a:latin typeface="Arial"/>
                  <a:ea typeface="Kozuka Gothic Pro L" pitchFamily="34" charset="-128"/>
                  <a:cs typeface="Arial" pitchFamily="34" charset="0"/>
                </a:rPr>
                <a:t>scuola</a:t>
              </a: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284213" y="3579481"/>
              <a:ext cx="11411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it-IT" sz="1200" b="1" dirty="0" smtClean="0">
                  <a:solidFill>
                    <a:srgbClr val="4C5966"/>
                  </a:solidFill>
                  <a:latin typeface="Arial"/>
                  <a:ea typeface="Kozuka Gothic Pro L" pitchFamily="34" charset="-128"/>
                  <a:cs typeface="Arial" pitchFamily="34" charset="0"/>
                </a:rPr>
                <a:t>camera</a:t>
              </a:r>
            </a:p>
          </p:txBody>
        </p:sp>
        <p:pic>
          <p:nvPicPr>
            <p:cNvPr id="24" name="Picture 3" descr="D:\Desktop\SET ICONE\icone per ppt ESTERNI\pc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825" y="5073380"/>
              <a:ext cx="1276264" cy="10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D:\workspace\workspaceISIN\raslWeb\src\main\webapp\img\impresa.png"/>
            <p:cNvPicPr>
              <a:picLocks noChangeAspect="1" noChangeArrowheads="1"/>
            </p:cNvPicPr>
            <p:nvPr/>
          </p:nvPicPr>
          <p:blipFill>
            <a:blip r:embed="rId11">
              <a:duotone>
                <a:srgbClr val="FFC80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477" y="3177288"/>
              <a:ext cx="704850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ttangolo 25"/>
            <p:cNvSpPr/>
            <p:nvPr/>
          </p:nvSpPr>
          <p:spPr>
            <a:xfrm>
              <a:off x="1316914" y="2900289"/>
              <a:ext cx="11411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it-IT" sz="1200" b="1" dirty="0" smtClean="0">
                  <a:solidFill>
                    <a:srgbClr val="4C5966"/>
                  </a:solidFill>
                  <a:latin typeface="Arial"/>
                  <a:ea typeface="Kozuka Gothic Pro L" pitchFamily="34" charset="-128"/>
                  <a:cs typeface="Arial" pitchFamily="34" charset="0"/>
                </a:rPr>
                <a:t>impresa</a:t>
              </a: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525" y="6118365"/>
            <a:ext cx="230448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4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5</a:t>
            </a:fld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990183F5-1749-48FD-B0BE-155296D5DC4B}"/>
              </a:ext>
            </a:extLst>
          </p:cNvPr>
          <p:cNvSpPr/>
          <p:nvPr/>
        </p:nvSpPr>
        <p:spPr>
          <a:xfrm>
            <a:off x="5652120" y="188640"/>
            <a:ext cx="2918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RASL: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ABILITAZIONE </a:t>
            </a:r>
            <a:r>
              <a:rPr lang="it-IT" b="1" dirty="0">
                <a:solidFill>
                  <a:schemeClr val="bg1"/>
                </a:solidFill>
              </a:rPr>
              <a:t>DELLE SCUOLE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1545021"/>
            <a:ext cx="9143999" cy="181197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de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1079351"/>
            <a:ext cx="8218798" cy="30848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none">
                <a:solidFill>
                  <a:srgbClr val="184B9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 sulle scuole abilitate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1565743"/>
            <a:ext cx="8635857" cy="1791249"/>
          </a:xfrm>
          <a:prstGeom prst="rect">
            <a:avLst/>
          </a:prstGeom>
        </p:spPr>
        <p:txBody>
          <a:bodyPr vert="horz" wrap="square" lIns="91428" tIns="45715" rIns="91428" bIns="45715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funzionalità di richiesta abilitazione della scuola alla Camera di Commercio è attiva da fine Maggio 2017. </a:t>
            </a:r>
          </a:p>
          <a:p>
            <a:pPr marL="0" marR="0" lvl="1" indent="0" algn="l" defTabSz="4572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4B9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703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Scuole</a:t>
            </a:r>
          </a:p>
          <a:p>
            <a:pPr marL="0" marR="0" lvl="1" indent="0" algn="l" defTabSz="4572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4B9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611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Dirigenti</a:t>
            </a:r>
          </a:p>
          <a:p>
            <a:pPr marL="0" marR="0" lvl="1" indent="0" algn="l" defTabSz="4572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4B9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765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59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Delegati dai dirigenti scolastici</a:t>
            </a:r>
            <a:endParaRPr kumimoji="0" lang="it-IT" sz="1300" b="0" i="0" u="none" strike="noStrike" kern="1200" cap="none" spc="0" normalizeH="0" baseline="0" noProof="0" dirty="0" smtClean="0">
              <a:ln>
                <a:noFill/>
              </a:ln>
              <a:solidFill>
                <a:srgbClr val="4C59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328498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600" b="1" dirty="0">
                <a:solidFill>
                  <a:srgbClr val="184B9A"/>
                </a:solidFill>
                <a:latin typeface="Arial"/>
              </a:rPr>
              <a:t>P</a:t>
            </a:r>
            <a:r>
              <a:rPr lang="it-IT" sz="1600" b="1" dirty="0" smtClean="0">
                <a:solidFill>
                  <a:srgbClr val="184B9A"/>
                </a:solidFill>
                <a:latin typeface="Arial"/>
              </a:rPr>
              <a:t>rime province per numero di scuole abilitate </a:t>
            </a:r>
            <a:endParaRPr lang="it-IT" sz="1600" b="1" dirty="0" smtClean="0">
              <a:solidFill>
                <a:srgbClr val="184B9A"/>
              </a:solidFill>
              <a:latin typeface="Arial"/>
            </a:endParaRPr>
          </a:p>
          <a:p>
            <a:pPr algn="ctr" defTabSz="457200"/>
            <a:r>
              <a:rPr lang="it-IT" sz="1600" b="1" dirty="0" smtClean="0">
                <a:solidFill>
                  <a:srgbClr val="FF0000"/>
                </a:solidFill>
                <a:latin typeface="Arial"/>
              </a:rPr>
              <a:t>a Modena 23 scuole abilitate al 12/4/18</a:t>
            </a:r>
            <a:endParaRPr lang="it-IT" sz="16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321285" y="2225051"/>
            <a:ext cx="17924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1300" dirty="0">
                <a:solidFill>
                  <a:srgbClr val="184B9A"/>
                </a:solidFill>
                <a:latin typeface="Arial"/>
              </a:rPr>
              <a:t>d</a:t>
            </a:r>
            <a:r>
              <a:rPr lang="it-IT" sz="1300" dirty="0" smtClean="0">
                <a:solidFill>
                  <a:srgbClr val="184B9A"/>
                </a:solidFill>
                <a:latin typeface="Arial"/>
              </a:rPr>
              <a:t>ati al 13 marzo 2018</a:t>
            </a:r>
            <a:endParaRPr lang="it-IT" sz="1300" dirty="0">
              <a:solidFill>
                <a:srgbClr val="184B9A"/>
              </a:solid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"/>
          <a:stretch/>
        </p:blipFill>
        <p:spPr bwMode="auto">
          <a:xfrm>
            <a:off x="2839643" y="3933056"/>
            <a:ext cx="3459609" cy="223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2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1583573" y="1772816"/>
            <a:ext cx="6336893" cy="3067989"/>
            <a:chOff x="1295783" y="-936114"/>
            <a:chExt cx="6336893" cy="3067989"/>
          </a:xfrm>
        </p:grpSpPr>
        <p:sp>
          <p:nvSpPr>
            <p:cNvPr id="9" name="Ovale 8"/>
            <p:cNvSpPr/>
            <p:nvPr/>
          </p:nvSpPr>
          <p:spPr>
            <a:xfrm>
              <a:off x="1295783" y="-936114"/>
              <a:ext cx="6336893" cy="3067989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e 4"/>
            <p:cNvSpPr/>
            <p:nvPr/>
          </p:nvSpPr>
          <p:spPr>
            <a:xfrm>
              <a:off x="1979954" y="-369205"/>
              <a:ext cx="5328591" cy="2169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4400" b="1" dirty="0" smtClean="0">
                  <a:solidFill>
                    <a:schemeClr val="bg1"/>
                  </a:solidFill>
                </a:rPr>
                <a:t>Alternanza scuola-lavoro all’estero</a:t>
              </a:r>
              <a:endParaRPr lang="it-IT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1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6237312"/>
            <a:ext cx="19442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7A41E1B-4F70-4964-A407-84C68BE8251C}" type="slidenum">
              <a:rPr lang="it-IT"/>
              <a:pPr/>
              <a:t>7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79513" y="1052736"/>
            <a:ext cx="864096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Alternanza Scuola-lavoro all’estero. </a:t>
            </a:r>
          </a:p>
          <a:p>
            <a:pPr>
              <a:spcBef>
                <a:spcPts val="600"/>
              </a:spcBef>
            </a:pP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Gli studenti dell’ultimo triennio degli Istituti tecnici, professionali e dei Licei possono svolgere esperienze di alternanza anche all’estero, grazie all’accordo tra MIUR e Unioncamere con il contributo di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Assocamerestero –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l’Associazione delle Camere di Commercio Italiane all’Estero.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220072" y="176488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ASL ALL’ESTERO </a:t>
            </a:r>
            <a:endParaRPr lang="it-IT" dirty="0" smtClean="0"/>
          </a:p>
          <a:p>
            <a:pPr algn="l">
              <a:spcBef>
                <a:spcPts val="0"/>
              </a:spcBef>
            </a:pPr>
            <a:r>
              <a:rPr lang="it-IT" dirty="0" smtClean="0"/>
              <a:t>La </a:t>
            </a:r>
            <a:r>
              <a:rPr lang="it-IT" dirty="0"/>
              <a:t>rete delle Camere di commercio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A0F25D0-1294-4020-BAAE-91F9C4B1FB22}"/>
              </a:ext>
            </a:extLst>
          </p:cNvPr>
          <p:cNvSpPr txBox="1"/>
          <p:nvPr/>
        </p:nvSpPr>
        <p:spPr>
          <a:xfrm>
            <a:off x="179514" y="4365104"/>
            <a:ext cx="856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Grazie alla proroga del MIUR, relativamente ai progetti </a:t>
            </a:r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 2017, </a:t>
            </a:r>
            <a:r>
              <a:rPr lang="it-IT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scuole possono attivare percorsi di alternanza all’estero fino ad giugno 2019. </a:t>
            </a:r>
          </a:p>
        </p:txBody>
      </p:sp>
      <p:pic>
        <p:nvPicPr>
          <p:cNvPr id="9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4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D13601F-4955-4677-86F8-1857CA027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Camere di commercio italiane all’estero (CCIE)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11 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Paesi dell’Unione europea hanno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attivato percorsi di Alternanza  per gli studenti presso le imprese associate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, con il tutoraggio delle CCIE, o presso le sedi delle stesse CCIE. </a:t>
            </a:r>
          </a:p>
          <a:p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5F62429-C5AD-4E80-A601-9B30BFA3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BBF1329-8BE3-4C94-A54D-525FF45A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29" y="4077072"/>
            <a:ext cx="3149923" cy="183718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220072" y="176488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ASL ALL’ESTERO </a:t>
            </a:r>
            <a:endParaRPr lang="it-IT" dirty="0" smtClean="0"/>
          </a:p>
          <a:p>
            <a:pPr algn="l">
              <a:spcBef>
                <a:spcPts val="0"/>
              </a:spcBef>
            </a:pPr>
            <a:r>
              <a:rPr lang="it-IT" dirty="0" smtClean="0"/>
              <a:t>La </a:t>
            </a:r>
            <a:r>
              <a:rPr lang="it-IT" dirty="0"/>
              <a:t>rete delle Camere di commercio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20" y="6121971"/>
            <a:ext cx="230448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440EB974-AC8B-4B84-B270-BE8CD29E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536104"/>
              </p:ext>
            </p:extLst>
          </p:nvPr>
        </p:nvGraphicFramePr>
        <p:xfrm>
          <a:off x="3977576" y="1139354"/>
          <a:ext cx="48965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373719"/>
              </p:ext>
            </p:extLst>
          </p:nvPr>
        </p:nvGraphicFramePr>
        <p:xfrm>
          <a:off x="148696" y="1484784"/>
          <a:ext cx="3828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220072" y="176488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1200"/>
              </a:spcBef>
              <a:defRPr b="1">
                <a:solidFill>
                  <a:schemeClr val="bg1"/>
                </a:solidFill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dirty="0"/>
              <a:t>ASL ALL’ESTERO </a:t>
            </a:r>
            <a:endParaRPr lang="it-IT" dirty="0" smtClean="0"/>
          </a:p>
          <a:p>
            <a:pPr algn="l">
              <a:spcBef>
                <a:spcPts val="0"/>
              </a:spcBef>
            </a:pPr>
            <a:r>
              <a:rPr lang="it-IT" dirty="0" smtClean="0"/>
              <a:t>La </a:t>
            </a:r>
            <a:r>
              <a:rPr lang="it-IT" dirty="0"/>
              <a:t>rete delle Camere di commercio</a:t>
            </a:r>
          </a:p>
        </p:txBody>
      </p:sp>
      <p:pic>
        <p:nvPicPr>
          <p:cNvPr id="7" name="Picture 2" descr="\\cifsutenti.mo.intra.cciaa.net\cifs_movdihome01\FolderRedirection\sacchi\Desktop\LOGHI CAMERA\logo cci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7298"/>
            <a:ext cx="2304256" cy="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7357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</Template>
  <TotalTime>9426</TotalTime>
  <Words>2309</Words>
  <Application>Microsoft Office PowerPoint</Application>
  <PresentationFormat>Presentazione su schermo (4:3)</PresentationFormat>
  <Paragraphs>338</Paragraphs>
  <Slides>36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Modello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Bertoletti Marco</dc:creator>
  <cp:lastModifiedBy>Sacchi</cp:lastModifiedBy>
  <cp:revision>1007</cp:revision>
  <cp:lastPrinted>2018-03-15T08:47:48Z</cp:lastPrinted>
  <dcterms:created xsi:type="dcterms:W3CDTF">2016-09-28T08:47:02Z</dcterms:created>
  <dcterms:modified xsi:type="dcterms:W3CDTF">2018-04-12T10:33:23Z</dcterms:modified>
</cp:coreProperties>
</file>