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3" r:id="rId6"/>
    <p:sldId id="264" r:id="rId7"/>
    <p:sldId id="260" r:id="rId8"/>
    <p:sldId id="261" r:id="rId9"/>
    <p:sldId id="262" r:id="rId10"/>
    <p:sldId id="265" r:id="rId11"/>
    <p:sldId id="266" r:id="rId12"/>
    <p:sldId id="272" r:id="rId13"/>
    <p:sldId id="267" r:id="rId14"/>
    <p:sldId id="268" r:id="rId15"/>
    <p:sldId id="269" r:id="rId16"/>
    <p:sldId id="270" r:id="rId17"/>
    <p:sldId id="271"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983232" y="5037663"/>
            <a:ext cx="897467" cy="279400"/>
          </a:xfrm>
        </p:spPr>
        <p:txBody>
          <a:bodyPr/>
          <a:lstStyle/>
          <a:p>
            <a:fld id="{C56FCFF2-9279-47A3-874D-8519F5015F7C}" type="datetimeFigureOut">
              <a:rPr lang="it-IT" smtClean="0"/>
              <a:t>13/10/2018</a:t>
            </a:fld>
            <a:endParaRPr lang="it-IT"/>
          </a:p>
        </p:txBody>
      </p:sp>
      <p:sp>
        <p:nvSpPr>
          <p:cNvPr id="5" name="Footer Placeholder 4"/>
          <p:cNvSpPr>
            <a:spLocks noGrp="1"/>
          </p:cNvSpPr>
          <p:nvPr>
            <p:ph type="ftr" sz="quarter" idx="11"/>
          </p:nvPr>
        </p:nvSpPr>
        <p:spPr>
          <a:xfrm>
            <a:off x="2692397" y="5037663"/>
            <a:ext cx="5214635" cy="279400"/>
          </a:xfrm>
        </p:spPr>
        <p:txBody>
          <a:bodyPr/>
          <a:lstStyle/>
          <a:p>
            <a:endParaRPr lang="it-IT"/>
          </a:p>
        </p:txBody>
      </p:sp>
      <p:sp>
        <p:nvSpPr>
          <p:cNvPr id="6" name="Slide Number Placeholder 5"/>
          <p:cNvSpPr>
            <a:spLocks noGrp="1"/>
          </p:cNvSpPr>
          <p:nvPr>
            <p:ph type="sldNum" sz="quarter" idx="12"/>
          </p:nvPr>
        </p:nvSpPr>
        <p:spPr>
          <a:xfrm>
            <a:off x="8956900" y="5037663"/>
            <a:ext cx="551167" cy="279400"/>
          </a:xfrm>
        </p:spPr>
        <p:txBody>
          <a:bodyPr/>
          <a:lstStyle/>
          <a:p>
            <a:fld id="{9039CC67-DD8D-41F3-A604-0124CB85DAF8}" type="slidenum">
              <a:rPr lang="it-IT" smtClean="0"/>
              <a:t>‹N›</a:t>
            </a:fld>
            <a:endParaRPr lang="it-IT"/>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485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C56FCFF2-9279-47A3-874D-8519F5015F7C}" type="datetimeFigureOut">
              <a:rPr lang="it-IT" smtClean="0"/>
              <a:t>13/10/2018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039CC67-DD8D-41F3-A604-0124CB85DAF8}" type="slidenum">
              <a:rPr lang="it-IT" smtClean="0"/>
              <a:t>‹N›</a:t>
            </a:fld>
            <a:endParaRPr lang="it-IT"/>
          </a:p>
        </p:txBody>
      </p:sp>
    </p:spTree>
    <p:extLst>
      <p:ext uri="{BB962C8B-B14F-4D97-AF65-F5344CB8AC3E}">
        <p14:creationId xmlns:p14="http://schemas.microsoft.com/office/powerpoint/2010/main" val="947942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C56FCFF2-9279-47A3-874D-8519F5015F7C}"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039CC67-DD8D-41F3-A604-0124CB85DAF8}" type="slidenum">
              <a:rPr lang="it-IT" smtClean="0"/>
              <a:t>‹N›</a:t>
            </a:fld>
            <a:endParaRPr lang="it-IT"/>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40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C56FCFF2-9279-47A3-874D-8519F5015F7C}"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039CC67-DD8D-41F3-A604-0124CB85DAF8}" type="slidenum">
              <a:rPr lang="it-IT" smtClean="0"/>
              <a:t>‹N›</a:t>
            </a:fld>
            <a:endParaRPr lang="it-IT"/>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438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C56FCFF2-9279-47A3-874D-8519F5015F7C}"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039CC67-DD8D-41F3-A604-0124CB85DAF8}" type="slidenum">
              <a:rPr lang="it-IT" smtClean="0"/>
              <a:t>‹N›</a:t>
            </a:fld>
            <a:endParaRPr lang="it-IT"/>
          </a:p>
        </p:txBody>
      </p:sp>
    </p:spTree>
    <p:extLst>
      <p:ext uri="{BB962C8B-B14F-4D97-AF65-F5344CB8AC3E}">
        <p14:creationId xmlns:p14="http://schemas.microsoft.com/office/powerpoint/2010/main" val="2699036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it-IT"/>
              <a:t>Fare clic per modificare lo stile del titolo dello schema</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C56FCFF2-9279-47A3-874D-8519F5015F7C}"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039CC67-DD8D-41F3-A604-0124CB85DAF8}" type="slidenum">
              <a:rPr lang="it-IT" smtClean="0"/>
              <a:t>‹N›</a:t>
            </a:fld>
            <a:endParaRPr lang="it-IT"/>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8012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C56FCFF2-9279-47A3-874D-8519F5015F7C}"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039CC67-DD8D-41F3-A604-0124CB85DAF8}" type="slidenum">
              <a:rPr lang="it-IT" smtClean="0"/>
              <a:t>‹N›</a:t>
            </a:fld>
            <a:endParaRPr lang="it-IT"/>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047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56FCFF2-9279-47A3-874D-8519F5015F7C}"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039CC67-DD8D-41F3-A604-0124CB85DAF8}" type="slidenum">
              <a:rPr lang="it-IT" smtClean="0"/>
              <a:t>‹N›</a:t>
            </a:fld>
            <a:endParaRPr lang="it-IT"/>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58086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56FCFF2-9279-47A3-874D-8519F5015F7C}"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039CC67-DD8D-41F3-A604-0124CB85DAF8}" type="slidenum">
              <a:rPr lang="it-IT" smtClean="0"/>
              <a:t>‹N›</a:t>
            </a:fld>
            <a:endParaRPr lang="it-IT"/>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72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56FCFF2-9279-47A3-874D-8519F5015F7C}"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039CC67-DD8D-41F3-A604-0124CB85DAF8}" type="slidenum">
              <a:rPr lang="it-IT" smtClean="0"/>
              <a:t>‹N›</a:t>
            </a:fld>
            <a:endParaRPr lang="it-IT"/>
          </a:p>
        </p:txBody>
      </p:sp>
    </p:spTree>
    <p:extLst>
      <p:ext uri="{BB962C8B-B14F-4D97-AF65-F5344CB8AC3E}">
        <p14:creationId xmlns:p14="http://schemas.microsoft.com/office/powerpoint/2010/main" val="1439037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C56FCFF2-9279-47A3-874D-8519F5015F7C}" type="datetimeFigureOut">
              <a:rPr lang="it-IT" smtClean="0"/>
              <a:t>13/10/2018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039CC67-DD8D-41F3-A604-0124CB85DAF8}" type="slidenum">
              <a:rPr lang="it-IT" smtClean="0"/>
              <a:t>‹N›</a:t>
            </a:fld>
            <a:endParaRPr lang="it-IT"/>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75217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56FCFF2-9279-47A3-874D-8519F5015F7C}" type="datetimeFigureOut">
              <a:rPr lang="it-IT" smtClean="0"/>
              <a:t>13/10/2018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039CC67-DD8D-41F3-A604-0124CB85DAF8}" type="slidenum">
              <a:rPr lang="it-IT" smtClean="0"/>
              <a:t>‹N›</a:t>
            </a:fld>
            <a:endParaRPr lang="it-IT"/>
          </a:p>
        </p:txBody>
      </p:sp>
    </p:spTree>
    <p:extLst>
      <p:ext uri="{BB962C8B-B14F-4D97-AF65-F5344CB8AC3E}">
        <p14:creationId xmlns:p14="http://schemas.microsoft.com/office/powerpoint/2010/main" val="3626629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56FCFF2-9279-47A3-874D-8519F5015F7C}" type="datetimeFigureOut">
              <a:rPr lang="it-IT" smtClean="0"/>
              <a:t>13/10/2018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039CC67-DD8D-41F3-A604-0124CB85DAF8}" type="slidenum">
              <a:rPr lang="it-IT" smtClean="0"/>
              <a:t>‹N›</a:t>
            </a:fld>
            <a:endParaRPr lang="it-IT"/>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3100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56FCFF2-9279-47A3-874D-8519F5015F7C}" type="datetimeFigureOut">
              <a:rPr lang="it-IT" smtClean="0"/>
              <a:t>13/10/2018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039CC67-DD8D-41F3-A604-0124CB85DAF8}" type="slidenum">
              <a:rPr lang="it-IT" smtClean="0"/>
              <a:t>‹N›</a:t>
            </a:fld>
            <a:endParaRPr lang="it-IT"/>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6713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6FCFF2-9279-47A3-874D-8519F5015F7C}" type="datetimeFigureOut">
              <a:rPr lang="it-IT" smtClean="0"/>
              <a:t>13/10/2018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039CC67-DD8D-41F3-A604-0124CB85DAF8}" type="slidenum">
              <a:rPr lang="it-IT" smtClean="0"/>
              <a:t>‹N›</a:t>
            </a:fld>
            <a:endParaRPr lang="it-IT"/>
          </a:p>
        </p:txBody>
      </p:sp>
    </p:spTree>
    <p:extLst>
      <p:ext uri="{BB962C8B-B14F-4D97-AF65-F5344CB8AC3E}">
        <p14:creationId xmlns:p14="http://schemas.microsoft.com/office/powerpoint/2010/main" val="1683246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C56FCFF2-9279-47A3-874D-8519F5015F7C}" type="datetimeFigureOut">
              <a:rPr lang="it-IT" smtClean="0"/>
              <a:t>13/10/2018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039CC67-DD8D-41F3-A604-0124CB85DAF8}" type="slidenum">
              <a:rPr lang="it-IT" smtClean="0"/>
              <a:t>‹N›</a:t>
            </a:fld>
            <a:endParaRPr lang="it-IT"/>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13459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it-IT"/>
              <a:t>Fare clic per modificare lo stile del titolo dello schema</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C56FCFF2-9279-47A3-874D-8519F5015F7C}" type="datetimeFigureOut">
              <a:rPr lang="it-IT" smtClean="0"/>
              <a:t>13/10/2018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039CC67-DD8D-41F3-A604-0124CB85DAF8}" type="slidenum">
              <a:rPr lang="it-IT" smtClean="0"/>
              <a:t>‹N›</a:t>
            </a:fld>
            <a:endParaRPr lang="it-IT"/>
          </a:p>
        </p:txBody>
      </p:sp>
    </p:spTree>
    <p:extLst>
      <p:ext uri="{BB962C8B-B14F-4D97-AF65-F5344CB8AC3E}">
        <p14:creationId xmlns:p14="http://schemas.microsoft.com/office/powerpoint/2010/main" val="240357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56FCFF2-9279-47A3-874D-8519F5015F7C}" type="datetimeFigureOut">
              <a:rPr lang="it-IT" smtClean="0"/>
              <a:t>13/10/2018</a:t>
            </a:fld>
            <a:endParaRPr lang="it-IT"/>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it-IT"/>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039CC67-DD8D-41F3-A604-0124CB85DAF8}" type="slidenum">
              <a:rPr lang="it-IT" smtClean="0"/>
              <a:t>‹N›</a:t>
            </a:fld>
            <a:endParaRPr lang="it-IT"/>
          </a:p>
        </p:txBody>
      </p:sp>
    </p:spTree>
    <p:extLst>
      <p:ext uri="{BB962C8B-B14F-4D97-AF65-F5344CB8AC3E}">
        <p14:creationId xmlns:p14="http://schemas.microsoft.com/office/powerpoint/2010/main" val="18890948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psiform.bologna.tirocinio@unibo.it"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corsi.unibo.it/magistralecu/ScienzeFormazionePrimaria/area-scuole"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50F0EE93-0B20-4919-87D5-AA236B15410F}"/>
              </a:ext>
            </a:extLst>
          </p:cNvPr>
          <p:cNvSpPr txBox="1"/>
          <p:nvPr/>
        </p:nvSpPr>
        <p:spPr>
          <a:xfrm>
            <a:off x="2565918" y="2767280"/>
            <a:ext cx="7100596" cy="1323439"/>
          </a:xfrm>
          <a:prstGeom prst="rect">
            <a:avLst/>
          </a:prstGeom>
          <a:noFill/>
        </p:spPr>
        <p:txBody>
          <a:bodyPr wrap="square" rtlCol="0">
            <a:spAutoFit/>
          </a:bodyPr>
          <a:lstStyle/>
          <a:p>
            <a:pPr algn="ctr"/>
            <a:r>
              <a:rPr lang="it-IT" sz="4000" b="1" dirty="0">
                <a:solidFill>
                  <a:schemeClr val="accent2">
                    <a:lumMod val="75000"/>
                  </a:schemeClr>
                </a:solidFill>
                <a:latin typeface="Dotum" panose="020B0600000101010101" pitchFamily="34" charset="-127"/>
                <a:ea typeface="Dotum" panose="020B0600000101010101" pitchFamily="34" charset="-127"/>
              </a:rPr>
              <a:t>Procedura d’inserimento </a:t>
            </a:r>
          </a:p>
          <a:p>
            <a:pPr algn="ctr"/>
            <a:r>
              <a:rPr lang="it-IT" sz="4000" b="1" dirty="0">
                <a:solidFill>
                  <a:schemeClr val="accent2">
                    <a:lumMod val="75000"/>
                  </a:schemeClr>
                </a:solidFill>
                <a:latin typeface="Dotum" panose="020B0600000101010101" pitchFamily="34" charset="-127"/>
                <a:ea typeface="Dotum" panose="020B0600000101010101" pitchFamily="34" charset="-127"/>
              </a:rPr>
              <a:t>delle offerte di tirocinio</a:t>
            </a:r>
          </a:p>
        </p:txBody>
      </p:sp>
    </p:spTree>
    <p:extLst>
      <p:ext uri="{BB962C8B-B14F-4D97-AF65-F5344CB8AC3E}">
        <p14:creationId xmlns:p14="http://schemas.microsoft.com/office/powerpoint/2010/main" val="1057408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2DAA2B6-31A7-4FF1-9125-FB86A63E0791}"/>
              </a:ext>
            </a:extLst>
          </p:cNvPr>
          <p:cNvSpPr/>
          <p:nvPr/>
        </p:nvSpPr>
        <p:spPr>
          <a:xfrm>
            <a:off x="786881" y="1310865"/>
            <a:ext cx="10618237" cy="3539430"/>
          </a:xfrm>
          <a:prstGeom prst="rect">
            <a:avLst/>
          </a:prstGeom>
        </p:spPr>
        <p:txBody>
          <a:bodyPr wrap="square">
            <a:spAutoFit/>
          </a:bodyPr>
          <a:lstStyle/>
          <a:p>
            <a:r>
              <a:rPr lang="it-IT" sz="3200" dirty="0"/>
              <a:t>Nella pagina successiva </a:t>
            </a:r>
            <a:r>
              <a:rPr lang="it-IT" sz="3200" b="1" dirty="0">
                <a:solidFill>
                  <a:srgbClr val="FF0000"/>
                </a:solidFill>
              </a:rPr>
              <a:t>“altri dati”</a:t>
            </a:r>
            <a:r>
              <a:rPr lang="it-IT" sz="3200" dirty="0"/>
              <a:t> </a:t>
            </a:r>
          </a:p>
          <a:p>
            <a:r>
              <a:rPr lang="it-IT" sz="3200" b="1" dirty="0"/>
              <a:t>Nome/cognome/qualifica/e-mail del tutor aziendale: </a:t>
            </a:r>
            <a:r>
              <a:rPr lang="it-IT" sz="3200" dirty="0"/>
              <a:t>scrivere nome e cognome del referente del tirocinio/tutor dei tirocinanti e il relativo indirizzo e-mail che gli studenti utilizzeranno per prendere il primo contatto con la scuola (può essere un unico tutor per tutto l’istituto) </a:t>
            </a:r>
          </a:p>
          <a:p>
            <a:r>
              <a:rPr lang="it-IT" sz="3200" dirty="0"/>
              <a:t>- Premere il tasto </a:t>
            </a:r>
            <a:r>
              <a:rPr lang="it-IT" sz="3200" b="1" dirty="0">
                <a:solidFill>
                  <a:srgbClr val="FF0000"/>
                </a:solidFill>
              </a:rPr>
              <a:t>“Avanti” </a:t>
            </a:r>
          </a:p>
        </p:txBody>
      </p:sp>
    </p:spTree>
    <p:extLst>
      <p:ext uri="{BB962C8B-B14F-4D97-AF65-F5344CB8AC3E}">
        <p14:creationId xmlns:p14="http://schemas.microsoft.com/office/powerpoint/2010/main" val="2934452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15A406F-C1C6-408E-8327-9D8CA054814C}"/>
              </a:ext>
            </a:extLst>
          </p:cNvPr>
          <p:cNvSpPr/>
          <p:nvPr/>
        </p:nvSpPr>
        <p:spPr>
          <a:xfrm>
            <a:off x="830425" y="1050496"/>
            <a:ext cx="10282334" cy="3754874"/>
          </a:xfrm>
          <a:prstGeom prst="rect">
            <a:avLst/>
          </a:prstGeom>
        </p:spPr>
        <p:txBody>
          <a:bodyPr wrap="square">
            <a:spAutoFit/>
          </a:bodyPr>
          <a:lstStyle/>
          <a:p>
            <a:pPr algn="just"/>
            <a:r>
              <a:rPr lang="it-IT" sz="3200" dirty="0"/>
              <a:t>Nella pagina successiva </a:t>
            </a:r>
            <a:r>
              <a:rPr lang="it-IT" sz="3200" b="1" dirty="0">
                <a:solidFill>
                  <a:srgbClr val="FF0000"/>
                </a:solidFill>
              </a:rPr>
              <a:t>“scelta corsi”</a:t>
            </a:r>
            <a:r>
              <a:rPr lang="it-IT" sz="3200" dirty="0"/>
              <a:t>  scegliere: </a:t>
            </a:r>
          </a:p>
          <a:p>
            <a:pPr marL="457200" indent="-457200" algn="just">
              <a:buFontTx/>
              <a:buChar char="-"/>
            </a:pPr>
            <a:r>
              <a:rPr lang="it-IT" sz="3200" dirty="0"/>
              <a:t>Scuola di </a:t>
            </a:r>
            <a:r>
              <a:rPr lang="it-IT" sz="3200" b="1" dirty="0">
                <a:solidFill>
                  <a:srgbClr val="FF0000"/>
                </a:solidFill>
              </a:rPr>
              <a:t>“Scienze della Formazione” </a:t>
            </a:r>
            <a:r>
              <a:rPr lang="it-IT" sz="3200" dirty="0"/>
              <a:t>poi selezionare le </a:t>
            </a:r>
            <a:r>
              <a:rPr lang="it-IT" sz="3200" b="1" dirty="0">
                <a:solidFill>
                  <a:srgbClr val="FF0000"/>
                </a:solidFill>
              </a:rPr>
              <a:t>“lauree di II livello”</a:t>
            </a:r>
            <a:r>
              <a:rPr lang="it-IT" sz="3200" dirty="0"/>
              <a:t> </a:t>
            </a:r>
          </a:p>
          <a:p>
            <a:pPr marL="457200" indent="-457200" algn="just">
              <a:buFontTx/>
              <a:buChar char="-"/>
            </a:pPr>
            <a:r>
              <a:rPr lang="it-IT" sz="3200" dirty="0"/>
              <a:t>Scorrere il menù a tendina e selezionare soltanto </a:t>
            </a:r>
            <a:r>
              <a:rPr lang="it-IT" sz="3200" b="1" dirty="0">
                <a:solidFill>
                  <a:srgbClr val="FF0000"/>
                </a:solidFill>
              </a:rPr>
              <a:t>“Scienze della Formazione Primaria (Quinquennale) Bologna” </a:t>
            </a:r>
          </a:p>
          <a:p>
            <a:pPr algn="just"/>
            <a:r>
              <a:rPr lang="it-IT" sz="3200" dirty="0"/>
              <a:t>- Premere il tasto </a:t>
            </a:r>
            <a:r>
              <a:rPr lang="it-IT" sz="3200" b="1" dirty="0">
                <a:solidFill>
                  <a:srgbClr val="FF0000"/>
                </a:solidFill>
              </a:rPr>
              <a:t>“Avanti” </a:t>
            </a:r>
          </a:p>
          <a:p>
            <a:pPr algn="just"/>
            <a:r>
              <a:rPr lang="it-IT" sz="2800" dirty="0"/>
              <a:t> </a:t>
            </a:r>
          </a:p>
          <a:p>
            <a:r>
              <a:rPr lang="it-IT" dirty="0"/>
              <a:t> </a:t>
            </a:r>
          </a:p>
        </p:txBody>
      </p:sp>
    </p:spTree>
    <p:extLst>
      <p:ext uri="{BB962C8B-B14F-4D97-AF65-F5344CB8AC3E}">
        <p14:creationId xmlns:p14="http://schemas.microsoft.com/office/powerpoint/2010/main" val="3529589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C1B83DA-7902-4913-BC08-400816E840F6}"/>
              </a:ext>
            </a:extLst>
          </p:cNvPr>
          <p:cNvSpPr/>
          <p:nvPr/>
        </p:nvSpPr>
        <p:spPr>
          <a:xfrm>
            <a:off x="861526" y="1582913"/>
            <a:ext cx="10468947" cy="4031873"/>
          </a:xfrm>
          <a:prstGeom prst="rect">
            <a:avLst/>
          </a:prstGeom>
        </p:spPr>
        <p:txBody>
          <a:bodyPr wrap="square">
            <a:spAutoFit/>
          </a:bodyPr>
          <a:lstStyle/>
          <a:p>
            <a:pPr algn="just"/>
            <a:r>
              <a:rPr lang="it-IT" sz="3200" u="sng" dirty="0"/>
              <a:t>Controllare che la pagina di riassunto sia corretta </a:t>
            </a:r>
            <a:r>
              <a:rPr lang="it-IT" sz="3200" dirty="0"/>
              <a:t>(in caso contrario tornare indietro) e infine premere il tasto </a:t>
            </a:r>
            <a:r>
              <a:rPr lang="it-IT" sz="3200" b="1" dirty="0">
                <a:solidFill>
                  <a:srgbClr val="FF0000"/>
                </a:solidFill>
              </a:rPr>
              <a:t>“Salva” </a:t>
            </a:r>
            <a:r>
              <a:rPr lang="it-IT" sz="3200" dirty="0"/>
              <a:t>L’offerta viene inviata al database ma è ancora possibile modificarla fino a quando non è stata approvata dall’ufficio tirocini e risulta ancora allo stato </a:t>
            </a:r>
            <a:r>
              <a:rPr lang="it-IT" sz="3200" b="1" dirty="0">
                <a:solidFill>
                  <a:srgbClr val="FF0000"/>
                </a:solidFill>
              </a:rPr>
              <a:t>“iniziale”</a:t>
            </a:r>
            <a:r>
              <a:rPr lang="it-IT" sz="3200" dirty="0"/>
              <a:t>.</a:t>
            </a:r>
            <a:r>
              <a:rPr lang="it-IT" sz="3200" b="1" dirty="0">
                <a:solidFill>
                  <a:srgbClr val="FF0000"/>
                </a:solidFill>
              </a:rPr>
              <a:t> </a:t>
            </a:r>
          </a:p>
          <a:p>
            <a:pPr algn="just"/>
            <a:r>
              <a:rPr lang="it-IT" sz="3200" dirty="0"/>
              <a:t>Dopo </a:t>
            </a:r>
            <a:r>
              <a:rPr lang="it-IT" sz="3200" u="sng" dirty="0"/>
              <a:t>l’approvazione</a:t>
            </a:r>
            <a:r>
              <a:rPr lang="it-IT" sz="3200" dirty="0"/>
              <a:t> l’offerta passa allo stato </a:t>
            </a:r>
            <a:r>
              <a:rPr lang="it-IT" sz="3200" b="1" dirty="0">
                <a:solidFill>
                  <a:srgbClr val="FF0000"/>
                </a:solidFill>
              </a:rPr>
              <a:t>“accettata”</a:t>
            </a:r>
            <a:r>
              <a:rPr lang="it-IT" sz="3200" dirty="0"/>
              <a:t> e ogni eventuale modifica potrà essere effettuata soltanto previa richiesta all’ufficio.</a:t>
            </a:r>
          </a:p>
        </p:txBody>
      </p:sp>
    </p:spTree>
    <p:extLst>
      <p:ext uri="{BB962C8B-B14F-4D97-AF65-F5344CB8AC3E}">
        <p14:creationId xmlns:p14="http://schemas.microsoft.com/office/powerpoint/2010/main" val="1624575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F0C6F721-6A5A-4772-8EB7-DBDABB671E1A}"/>
              </a:ext>
            </a:extLst>
          </p:cNvPr>
          <p:cNvSpPr/>
          <p:nvPr/>
        </p:nvSpPr>
        <p:spPr>
          <a:xfrm>
            <a:off x="744894" y="693902"/>
            <a:ext cx="10702212" cy="5847755"/>
          </a:xfrm>
          <a:prstGeom prst="rect">
            <a:avLst/>
          </a:prstGeom>
        </p:spPr>
        <p:txBody>
          <a:bodyPr wrap="square">
            <a:spAutoFit/>
          </a:bodyPr>
          <a:lstStyle/>
          <a:p>
            <a:pPr algn="just"/>
            <a:r>
              <a:rPr lang="it-IT" sz="2600" dirty="0"/>
              <a:t>N.B. </a:t>
            </a:r>
            <a:r>
              <a:rPr lang="it-IT" sz="2600" u="sng" dirty="0"/>
              <a:t>Quando riceverete le richieste di tirocinio degli studenti, per le </a:t>
            </a:r>
            <a:r>
              <a:rPr lang="it-IT" sz="2600" b="1" u="sng" dirty="0"/>
              <a:t>offerte</a:t>
            </a:r>
            <a:r>
              <a:rPr lang="it-IT" sz="2600" u="sng" dirty="0"/>
              <a:t> </a:t>
            </a:r>
            <a:r>
              <a:rPr lang="it-IT" sz="2600" b="1" u="sng" dirty="0"/>
              <a:t>generiche</a:t>
            </a:r>
            <a:r>
              <a:rPr lang="it-IT" sz="2600" u="sng" dirty="0"/>
              <a:t>, sarà necessario </a:t>
            </a:r>
            <a:r>
              <a:rPr lang="it-IT" sz="2600" b="1" u="sng" dirty="0"/>
              <a:t>compilare alcuni campi obbligatori </a:t>
            </a:r>
            <a:r>
              <a:rPr lang="it-IT" sz="2600" u="sng" dirty="0"/>
              <a:t>prima di poter selezionare </a:t>
            </a:r>
            <a:r>
              <a:rPr lang="it-IT" sz="2600" b="1" u="sng" dirty="0">
                <a:solidFill>
                  <a:srgbClr val="FF0000"/>
                </a:solidFill>
              </a:rPr>
              <a:t>“Accettazione da parte dell’azienda”. </a:t>
            </a:r>
            <a:r>
              <a:rPr lang="it-IT" sz="2600" dirty="0"/>
              <a:t>Per la compilazione di questi campi si rimanda alle </a:t>
            </a:r>
            <a:r>
              <a:rPr lang="it-IT" sz="2600" b="1" dirty="0"/>
              <a:t>istruzioni indicate </a:t>
            </a:r>
            <a:r>
              <a:rPr lang="it-IT" sz="2600" dirty="0"/>
              <a:t>nel caso dell’inserimento </a:t>
            </a:r>
            <a:r>
              <a:rPr lang="it-IT" sz="2600" b="1" dirty="0"/>
              <a:t>dell’offerta ad </a:t>
            </a:r>
            <a:r>
              <a:rPr lang="it-IT" sz="2600" b="1" dirty="0" err="1"/>
              <a:t>personam</a:t>
            </a:r>
            <a:r>
              <a:rPr lang="it-IT" sz="2600" b="1" dirty="0"/>
              <a:t>.</a:t>
            </a:r>
            <a:r>
              <a:rPr lang="it-IT" sz="2600" dirty="0"/>
              <a:t> Si ricorda che alcune informazioni vengono riportate dall’applicativo, dall’offerta alla richiesta, e andranno in parte modificate (in particolare </a:t>
            </a:r>
            <a:r>
              <a:rPr lang="it-IT" sz="2600" b="1" dirty="0"/>
              <a:t>va indicato il plesso scolastico ospitante </a:t>
            </a:r>
            <a:r>
              <a:rPr lang="it-IT" sz="2600" dirty="0"/>
              <a:t>alla voce “</a:t>
            </a:r>
            <a:r>
              <a:rPr lang="it-IT" sz="2600" b="1" dirty="0">
                <a:solidFill>
                  <a:srgbClr val="FF0000"/>
                </a:solidFill>
              </a:rPr>
              <a:t>Stabilimento-reparto ufficio.</a:t>
            </a:r>
            <a:r>
              <a:rPr lang="it-IT" sz="2600" dirty="0">
                <a:solidFill>
                  <a:srgbClr val="FF0000"/>
                </a:solidFill>
              </a:rPr>
              <a:t> </a:t>
            </a:r>
            <a:r>
              <a:rPr lang="it-IT" sz="2600" dirty="0"/>
              <a:t>Oltre all’indirizzo, se non già esplicitato nell’offerta dove si indicava la sede del tirocinio”, si aggiunge il nome dell’insegnante di classe o sezione al posto del referente d’istituto dei tirocini).  Ogni fase della procedura sarà sempre contrassegnata da un diverso colore in modo da verificarne lo stato col cursore. Il questionario di fine tirocinio, per l’ente ospitante, è facoltativo per il corso di laurea in Scienze della Formazione Primaria. </a:t>
            </a:r>
          </a:p>
          <a:p>
            <a:r>
              <a:rPr lang="it-IT" dirty="0"/>
              <a:t> </a:t>
            </a:r>
          </a:p>
          <a:p>
            <a:r>
              <a:rPr lang="it-IT" dirty="0"/>
              <a:t> </a:t>
            </a:r>
          </a:p>
        </p:txBody>
      </p:sp>
    </p:spTree>
    <p:extLst>
      <p:ext uri="{BB962C8B-B14F-4D97-AF65-F5344CB8AC3E}">
        <p14:creationId xmlns:p14="http://schemas.microsoft.com/office/powerpoint/2010/main" val="390555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49D7AE2-7507-4CB0-8EAB-08C7AFC50D62}"/>
              </a:ext>
            </a:extLst>
          </p:cNvPr>
          <p:cNvSpPr/>
          <p:nvPr/>
        </p:nvSpPr>
        <p:spPr>
          <a:xfrm>
            <a:off x="653141" y="1554921"/>
            <a:ext cx="10618237" cy="3323987"/>
          </a:xfrm>
          <a:prstGeom prst="rect">
            <a:avLst/>
          </a:prstGeom>
        </p:spPr>
        <p:txBody>
          <a:bodyPr wrap="square">
            <a:spAutoFit/>
          </a:bodyPr>
          <a:lstStyle/>
          <a:p>
            <a:pPr algn="just"/>
            <a:r>
              <a:rPr lang="it-IT" sz="3200" dirty="0"/>
              <a:t>Se si è scelto di inserire </a:t>
            </a:r>
            <a:r>
              <a:rPr lang="it-IT" sz="3200" b="1" dirty="0"/>
              <a:t>un’offerta ad </a:t>
            </a:r>
            <a:r>
              <a:rPr lang="it-IT" sz="3200" b="1" dirty="0" err="1"/>
              <a:t>personam</a:t>
            </a:r>
            <a:r>
              <a:rPr lang="it-IT" sz="3200" b="1" dirty="0"/>
              <a:t> </a:t>
            </a:r>
            <a:r>
              <a:rPr lang="it-IT" sz="3200" dirty="0"/>
              <a:t>(da limitare esclusivamente a casi particolari concordati con l’ateneo) è necessario compilare i campi obbligatori dell’offerta che saranno poi riportati nel programma di tirocinio, per alcune voci si può fare riferimento alle istruzioni per l’inserimento dell’offerta generica. </a:t>
            </a:r>
          </a:p>
          <a:p>
            <a:r>
              <a:rPr lang="it-IT" dirty="0"/>
              <a:t> </a:t>
            </a:r>
          </a:p>
        </p:txBody>
      </p:sp>
    </p:spTree>
    <p:extLst>
      <p:ext uri="{BB962C8B-B14F-4D97-AF65-F5344CB8AC3E}">
        <p14:creationId xmlns:p14="http://schemas.microsoft.com/office/powerpoint/2010/main" val="3736482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CB25992-A0A4-4953-A9BB-D52775162CA8}"/>
              </a:ext>
            </a:extLst>
          </p:cNvPr>
          <p:cNvSpPr/>
          <p:nvPr/>
        </p:nvSpPr>
        <p:spPr>
          <a:xfrm>
            <a:off x="880187" y="977883"/>
            <a:ext cx="10431625" cy="5016758"/>
          </a:xfrm>
          <a:prstGeom prst="rect">
            <a:avLst/>
          </a:prstGeom>
        </p:spPr>
        <p:txBody>
          <a:bodyPr wrap="square">
            <a:spAutoFit/>
          </a:bodyPr>
          <a:lstStyle/>
          <a:p>
            <a:pPr marL="514350" indent="-514350">
              <a:buAutoNum type="arabicParenR"/>
            </a:pPr>
            <a:r>
              <a:rPr lang="it-IT" sz="3200" b="1" dirty="0"/>
              <a:t>Inserire </a:t>
            </a:r>
            <a:r>
              <a:rPr lang="it-IT" sz="3200" dirty="0"/>
              <a:t>il codice fiscale dello studente (in lettere maiuscole e senza spazi) </a:t>
            </a:r>
          </a:p>
          <a:p>
            <a:r>
              <a:rPr lang="it-IT" sz="3200" dirty="0"/>
              <a:t>2) </a:t>
            </a:r>
            <a:r>
              <a:rPr lang="it-IT" sz="3200" b="1" dirty="0"/>
              <a:t>Email aziendale</a:t>
            </a:r>
            <a:r>
              <a:rPr lang="it-IT" sz="3200" dirty="0"/>
              <a:t> per comunicazioni relative al tirocinio: viene riportata la mail del menù aziende (modificabile se necessario) </a:t>
            </a:r>
          </a:p>
          <a:p>
            <a:r>
              <a:rPr lang="it-IT" sz="3200" dirty="0"/>
              <a:t>3) </a:t>
            </a:r>
            <a:r>
              <a:rPr lang="it-IT" sz="3200" b="1" dirty="0"/>
              <a:t>Settore economico produttivo (Class ATECO 2007 formato </a:t>
            </a:r>
            <a:r>
              <a:rPr lang="it-IT" sz="3200" b="1" dirty="0" err="1"/>
              <a:t>xx.xx.xx</a:t>
            </a:r>
            <a:r>
              <a:rPr lang="it-IT" sz="3200" b="1" dirty="0"/>
              <a:t>) inserire:</a:t>
            </a:r>
            <a:r>
              <a:rPr lang="it-IT" sz="3200" dirty="0"/>
              <a:t> </a:t>
            </a:r>
          </a:p>
          <a:p>
            <a:pPr marL="457200" indent="-457200">
              <a:buFont typeface="Arial" panose="020B0604020202020204" pitchFamily="34" charset="0"/>
              <a:buChar char="•"/>
            </a:pPr>
            <a:r>
              <a:rPr lang="it-IT" sz="3200" dirty="0"/>
              <a:t>85.10.00 per la scuola dell’infanzia oppure </a:t>
            </a:r>
          </a:p>
          <a:p>
            <a:pPr marL="457200" indent="-457200">
              <a:buFont typeface="Arial" panose="020B0604020202020204" pitchFamily="34" charset="0"/>
              <a:buChar char="•"/>
            </a:pPr>
            <a:r>
              <a:rPr lang="it-IT" sz="3200" dirty="0"/>
              <a:t>85.20.00 per la scuola primaria. </a:t>
            </a:r>
          </a:p>
          <a:p>
            <a:r>
              <a:rPr lang="it-IT" sz="3200" dirty="0"/>
              <a:t>4) </a:t>
            </a:r>
            <a:r>
              <a:rPr lang="it-IT" sz="3200" b="1" dirty="0"/>
              <a:t>Indirizzo della sede del tirocinio: </a:t>
            </a:r>
            <a:r>
              <a:rPr lang="it-IT" sz="3200" dirty="0"/>
              <a:t>indicare con precisione il nome del plesso scolastico ospitante e il suo indirizzo. </a:t>
            </a:r>
          </a:p>
        </p:txBody>
      </p:sp>
    </p:spTree>
    <p:extLst>
      <p:ext uri="{BB962C8B-B14F-4D97-AF65-F5344CB8AC3E}">
        <p14:creationId xmlns:p14="http://schemas.microsoft.com/office/powerpoint/2010/main" val="3365190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8522B88-08FE-448C-BD6E-353ADC994B8F}"/>
              </a:ext>
            </a:extLst>
          </p:cNvPr>
          <p:cNvSpPr/>
          <p:nvPr/>
        </p:nvSpPr>
        <p:spPr>
          <a:xfrm>
            <a:off x="737117" y="916949"/>
            <a:ext cx="10580915" cy="5262979"/>
          </a:xfrm>
          <a:prstGeom prst="rect">
            <a:avLst/>
          </a:prstGeom>
        </p:spPr>
        <p:txBody>
          <a:bodyPr wrap="square">
            <a:spAutoFit/>
          </a:bodyPr>
          <a:lstStyle/>
          <a:p>
            <a:r>
              <a:rPr lang="it-IT" sz="3000" dirty="0"/>
              <a:t>5) </a:t>
            </a:r>
            <a:r>
              <a:rPr lang="it-IT" sz="3000" b="1" dirty="0"/>
              <a:t>Data presunta di inizio e di fine: </a:t>
            </a:r>
            <a:r>
              <a:rPr lang="it-IT" sz="3000" dirty="0"/>
              <a:t>inserire la date generiche indicate dello schema o quelle effettive se non coincidono con queste. </a:t>
            </a:r>
          </a:p>
          <a:p>
            <a:r>
              <a:rPr lang="it-IT" sz="3000" dirty="0"/>
              <a:t>6) </a:t>
            </a:r>
            <a:r>
              <a:rPr lang="it-IT" sz="3000" b="1" dirty="0"/>
              <a:t>Tempi di accesso ai locali aziendali: </a:t>
            </a:r>
            <a:r>
              <a:rPr lang="it-IT" sz="3000" dirty="0"/>
              <a:t>indicare l’orario giornaliero più ampio possibile (considerando anche la partecipazione ad organi collegiali, se previsti) </a:t>
            </a:r>
          </a:p>
          <a:p>
            <a:r>
              <a:rPr lang="it-IT" sz="3000" dirty="0"/>
              <a:t>7) </a:t>
            </a:r>
            <a:r>
              <a:rPr lang="it-IT" sz="3000" b="1" dirty="0"/>
              <a:t>Obiettivi e Attività Previste: </a:t>
            </a:r>
            <a:r>
              <a:rPr lang="it-IT" sz="3000" dirty="0"/>
              <a:t>inserire seguendo quanto indicato nello schema dei tirocini disponibile al link sopra indicato. </a:t>
            </a:r>
          </a:p>
          <a:p>
            <a:r>
              <a:rPr lang="it-IT" sz="3000" dirty="0"/>
              <a:t>8</a:t>
            </a:r>
            <a:r>
              <a:rPr lang="it-IT" sz="3000" b="1" dirty="0"/>
              <a:t>) Tutor presso il soggetto ospitante: </a:t>
            </a:r>
            <a:r>
              <a:rPr lang="it-IT" sz="3000" dirty="0"/>
              <a:t>inserire Nome/cognome/qualifica/e-mail del tutor di tirocinio (insegnante di classe o sezione) </a:t>
            </a:r>
          </a:p>
          <a:p>
            <a:r>
              <a:rPr lang="it-IT" dirty="0"/>
              <a:t> </a:t>
            </a:r>
          </a:p>
          <a:p>
            <a:r>
              <a:rPr lang="it-IT" dirty="0"/>
              <a:t> </a:t>
            </a:r>
          </a:p>
        </p:txBody>
      </p:sp>
    </p:spTree>
    <p:extLst>
      <p:ext uri="{BB962C8B-B14F-4D97-AF65-F5344CB8AC3E}">
        <p14:creationId xmlns:p14="http://schemas.microsoft.com/office/powerpoint/2010/main" val="3121078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00651EF-FFA1-43A0-B287-2E89E22771D8}"/>
              </a:ext>
            </a:extLst>
          </p:cNvPr>
          <p:cNvSpPr/>
          <p:nvPr/>
        </p:nvSpPr>
        <p:spPr>
          <a:xfrm>
            <a:off x="1063690" y="1858452"/>
            <a:ext cx="10226351" cy="3139321"/>
          </a:xfrm>
          <a:prstGeom prst="rect">
            <a:avLst/>
          </a:prstGeom>
        </p:spPr>
        <p:txBody>
          <a:bodyPr wrap="square">
            <a:spAutoFit/>
          </a:bodyPr>
          <a:lstStyle/>
          <a:p>
            <a:r>
              <a:rPr lang="it-IT" sz="3600" dirty="0"/>
              <a:t>Per eventuale supporto contattare:</a:t>
            </a:r>
          </a:p>
          <a:p>
            <a:pPr marL="571500" indent="-571500">
              <a:buFontTx/>
              <a:buChar char="-"/>
            </a:pPr>
            <a:r>
              <a:rPr lang="it-IT" sz="3600" dirty="0"/>
              <a:t>Andrea </a:t>
            </a:r>
            <a:r>
              <a:rPr lang="it-IT" sz="3600" dirty="0" err="1"/>
              <a:t>Bruini</a:t>
            </a:r>
            <a:r>
              <a:rPr lang="it-IT" sz="3600" dirty="0"/>
              <a:t> (051/2091669) </a:t>
            </a:r>
          </a:p>
          <a:p>
            <a:pPr marL="571500" indent="-571500">
              <a:buFontTx/>
              <a:buChar char="-"/>
            </a:pPr>
            <a:r>
              <a:rPr lang="it-IT" sz="3600" dirty="0"/>
              <a:t>Claudia Gamberini (051/2091677)</a:t>
            </a:r>
          </a:p>
          <a:p>
            <a:pPr marL="571500" indent="-571500">
              <a:buFontTx/>
              <a:buChar char="-"/>
            </a:pPr>
            <a:r>
              <a:rPr lang="it-IT" sz="3600" dirty="0"/>
              <a:t>email </a:t>
            </a:r>
            <a:r>
              <a:rPr lang="it-IT" sz="3600" dirty="0">
                <a:solidFill>
                  <a:srgbClr val="0070C0"/>
                </a:solidFill>
                <a:hlinkClick r:id="rId2"/>
              </a:rPr>
              <a:t>psiform.bologna.tirocinio@unibo.it</a:t>
            </a:r>
            <a:endParaRPr lang="it-IT" sz="3600" dirty="0">
              <a:solidFill>
                <a:srgbClr val="0070C0"/>
              </a:solidFill>
            </a:endParaRPr>
          </a:p>
          <a:p>
            <a:r>
              <a:rPr lang="it-IT" sz="3600" dirty="0">
                <a:solidFill>
                  <a:srgbClr val="0070C0"/>
                </a:solidFill>
              </a:rPr>
              <a:t>  </a:t>
            </a:r>
          </a:p>
          <a:p>
            <a:r>
              <a:rPr lang="it-IT" dirty="0"/>
              <a:t> </a:t>
            </a:r>
          </a:p>
        </p:txBody>
      </p:sp>
    </p:spTree>
    <p:extLst>
      <p:ext uri="{BB962C8B-B14F-4D97-AF65-F5344CB8AC3E}">
        <p14:creationId xmlns:p14="http://schemas.microsoft.com/office/powerpoint/2010/main" val="2563790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6A86608-A48B-4622-8F06-6AB0268C811D}"/>
              </a:ext>
            </a:extLst>
          </p:cNvPr>
          <p:cNvSpPr/>
          <p:nvPr/>
        </p:nvSpPr>
        <p:spPr>
          <a:xfrm>
            <a:off x="1380428" y="457402"/>
            <a:ext cx="9248046" cy="1569660"/>
          </a:xfrm>
          <a:prstGeom prst="rect">
            <a:avLst/>
          </a:prstGeom>
          <a:noFill/>
        </p:spPr>
        <p:txBody>
          <a:bodyPr wrap="none" lIns="91440" tIns="45720" rIns="91440" bIns="45720">
            <a:spAutoFit/>
          </a:bodyPr>
          <a:lstStyle/>
          <a:p>
            <a:pPr algn="ctr"/>
            <a:r>
              <a:rPr lang="it-IT" sz="9600" b="1" cap="none" spc="0" dirty="0">
                <a:ln w="6600">
                  <a:solidFill>
                    <a:schemeClr val="accent2"/>
                  </a:solidFill>
                  <a:prstDash val="solid"/>
                </a:ln>
                <a:solidFill>
                  <a:srgbClr val="FFFFFF"/>
                </a:solidFill>
                <a:effectLst>
                  <a:outerShdw dist="38100" dir="2700000" algn="tl" rotWithShape="0">
                    <a:schemeClr val="accent2"/>
                  </a:outerShdw>
                </a:effectLst>
                <a:latin typeface="Blackadder ITC" panose="04020505051007020D02" pitchFamily="82" charset="0"/>
              </a:rPr>
              <a:t>Grazie dell’attenzione</a:t>
            </a:r>
          </a:p>
        </p:txBody>
      </p:sp>
      <p:pic>
        <p:nvPicPr>
          <p:cNvPr id="3" name="Immagine 2">
            <a:extLst>
              <a:ext uri="{FF2B5EF4-FFF2-40B4-BE49-F238E27FC236}">
                <a16:creationId xmlns:a16="http://schemas.microsoft.com/office/drawing/2014/main" id="{7531EC1C-4E10-4122-AF4C-EE15BF3992FF}"/>
              </a:ext>
            </a:extLst>
          </p:cNvPr>
          <p:cNvPicPr>
            <a:picLocks noChangeAspect="1"/>
          </p:cNvPicPr>
          <p:nvPr/>
        </p:nvPicPr>
        <p:blipFill>
          <a:blip r:embed="rId2"/>
          <a:stretch>
            <a:fillRect/>
          </a:stretch>
        </p:blipFill>
        <p:spPr>
          <a:xfrm>
            <a:off x="3850248" y="1808645"/>
            <a:ext cx="3913003" cy="2867544"/>
          </a:xfrm>
          <a:prstGeom prst="rect">
            <a:avLst/>
          </a:prstGeom>
        </p:spPr>
      </p:pic>
      <p:sp>
        <p:nvSpPr>
          <p:cNvPr id="4" name="Rettangolo 3">
            <a:extLst>
              <a:ext uri="{FF2B5EF4-FFF2-40B4-BE49-F238E27FC236}">
                <a16:creationId xmlns:a16="http://schemas.microsoft.com/office/drawing/2014/main" id="{9CB3FF62-C0FE-4AED-BB05-5A7E2F7E2EEB}"/>
              </a:ext>
            </a:extLst>
          </p:cNvPr>
          <p:cNvSpPr/>
          <p:nvPr/>
        </p:nvSpPr>
        <p:spPr>
          <a:xfrm>
            <a:off x="1662105" y="4569740"/>
            <a:ext cx="8684693" cy="1569660"/>
          </a:xfrm>
          <a:prstGeom prst="rect">
            <a:avLst/>
          </a:prstGeom>
          <a:noFill/>
        </p:spPr>
        <p:txBody>
          <a:bodyPr wrap="square" lIns="91440" tIns="45720" rIns="91440" bIns="45720">
            <a:spAutoFit/>
          </a:bodyPr>
          <a:lstStyle/>
          <a:p>
            <a:pPr algn="ctr"/>
            <a:r>
              <a:rPr lang="it-IT" sz="9600" b="1" cap="none" spc="0" dirty="0">
                <a:ln w="6600">
                  <a:solidFill>
                    <a:schemeClr val="accent2"/>
                  </a:solidFill>
                  <a:prstDash val="solid"/>
                </a:ln>
                <a:solidFill>
                  <a:srgbClr val="FFFFFF"/>
                </a:solidFill>
                <a:effectLst>
                  <a:outerShdw dist="38100" dir="2700000" algn="tl" rotWithShape="0">
                    <a:schemeClr val="accent2"/>
                  </a:outerShdw>
                </a:effectLst>
                <a:latin typeface="Algerian" panose="04020705040A02060702" pitchFamily="82" charset="0"/>
              </a:rPr>
              <a:t>Buon  Lavoro</a:t>
            </a:r>
          </a:p>
        </p:txBody>
      </p:sp>
    </p:spTree>
    <p:extLst>
      <p:ext uri="{BB962C8B-B14F-4D97-AF65-F5344CB8AC3E}">
        <p14:creationId xmlns:p14="http://schemas.microsoft.com/office/powerpoint/2010/main" val="2993318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1EE7B44-9617-4400-82A4-2C39CCD92FB7}"/>
              </a:ext>
            </a:extLst>
          </p:cNvPr>
          <p:cNvSpPr/>
          <p:nvPr/>
        </p:nvSpPr>
        <p:spPr>
          <a:xfrm>
            <a:off x="961052" y="755980"/>
            <a:ext cx="10189029" cy="2800767"/>
          </a:xfrm>
          <a:prstGeom prst="rect">
            <a:avLst/>
          </a:prstGeom>
        </p:spPr>
        <p:txBody>
          <a:bodyPr wrap="square">
            <a:spAutoFit/>
          </a:bodyPr>
          <a:lstStyle/>
          <a:p>
            <a:r>
              <a:rPr lang="it-IT" dirty="0"/>
              <a:t> </a:t>
            </a:r>
            <a:r>
              <a:rPr lang="it-IT" sz="4400" dirty="0"/>
              <a:t>Accedere al sito https://aziende.unibo.it ed effettuare il login inserendo username </a:t>
            </a:r>
            <a:r>
              <a:rPr lang="it-IT" sz="4400" dirty="0">
                <a:solidFill>
                  <a:srgbClr val="0070C0"/>
                </a:solidFill>
              </a:rPr>
              <a:t>(nome.cognome@esterni.unibo.it)  </a:t>
            </a:r>
            <a:r>
              <a:rPr lang="it-IT" sz="4400" dirty="0"/>
              <a:t>e password del referente della scuola </a:t>
            </a:r>
          </a:p>
        </p:txBody>
      </p:sp>
      <p:sp>
        <p:nvSpPr>
          <p:cNvPr id="3" name="Rettangolo 2">
            <a:extLst>
              <a:ext uri="{FF2B5EF4-FFF2-40B4-BE49-F238E27FC236}">
                <a16:creationId xmlns:a16="http://schemas.microsoft.com/office/drawing/2014/main" id="{14DB7CB8-4BD8-4C30-94D8-1C652DC15EE0}"/>
              </a:ext>
            </a:extLst>
          </p:cNvPr>
          <p:cNvSpPr/>
          <p:nvPr/>
        </p:nvSpPr>
        <p:spPr>
          <a:xfrm>
            <a:off x="793101" y="3855251"/>
            <a:ext cx="10086391" cy="2246769"/>
          </a:xfrm>
          <a:prstGeom prst="rect">
            <a:avLst/>
          </a:prstGeom>
        </p:spPr>
        <p:txBody>
          <a:bodyPr wrap="square">
            <a:spAutoFit/>
          </a:bodyPr>
          <a:lstStyle/>
          <a:p>
            <a:r>
              <a:rPr lang="it-IT" sz="2800" b="1" dirty="0"/>
              <a:t>Nota bene</a:t>
            </a:r>
          </a:p>
          <a:p>
            <a:r>
              <a:rPr lang="it-IT" sz="2800" dirty="0"/>
              <a:t>Nel caso di smarrimento di questi dati, seguire il servizio di recupero credenziali online, inserendo quando richiesto il codice fiscale associato all’utente e non all’istituto  qualora fosse impossibile il recupero si consiglia di scrivere a </a:t>
            </a:r>
            <a:r>
              <a:rPr lang="it-IT" sz="2800" dirty="0">
                <a:solidFill>
                  <a:srgbClr val="0070C0"/>
                </a:solidFill>
              </a:rPr>
              <a:t>assistenza.cesia@unibo.it</a:t>
            </a:r>
            <a:r>
              <a:rPr lang="it-IT" sz="2800" dirty="0"/>
              <a:t>.</a:t>
            </a:r>
          </a:p>
        </p:txBody>
      </p:sp>
    </p:spTree>
    <p:extLst>
      <p:ext uri="{BB962C8B-B14F-4D97-AF65-F5344CB8AC3E}">
        <p14:creationId xmlns:p14="http://schemas.microsoft.com/office/powerpoint/2010/main" val="716074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055071BE-F15D-46A6-B806-5EE24D662EFE}"/>
              </a:ext>
            </a:extLst>
          </p:cNvPr>
          <p:cNvSpPr/>
          <p:nvPr/>
        </p:nvSpPr>
        <p:spPr>
          <a:xfrm>
            <a:off x="646922" y="1433625"/>
            <a:ext cx="10898155" cy="3539430"/>
          </a:xfrm>
          <a:prstGeom prst="rect">
            <a:avLst/>
          </a:prstGeom>
        </p:spPr>
        <p:txBody>
          <a:bodyPr wrap="square">
            <a:spAutoFit/>
          </a:bodyPr>
          <a:lstStyle/>
          <a:p>
            <a:pPr algn="just"/>
            <a:r>
              <a:rPr lang="it-IT" sz="3200" dirty="0"/>
              <a:t>Si può creare un nuovo utente cliccando su </a:t>
            </a:r>
            <a:r>
              <a:rPr lang="it-IT" sz="3200" b="1" dirty="0">
                <a:solidFill>
                  <a:srgbClr val="FF0000"/>
                </a:solidFill>
              </a:rPr>
              <a:t>“registrati” </a:t>
            </a:r>
            <a:r>
              <a:rPr lang="it-IT" sz="3200" dirty="0"/>
              <a:t>e inserendo la partita IVA dell’ente poi, scegliendo come motivazione </a:t>
            </a:r>
            <a:r>
              <a:rPr lang="it-IT" sz="3200" b="1" dirty="0">
                <a:solidFill>
                  <a:srgbClr val="FF0000"/>
                </a:solidFill>
              </a:rPr>
              <a:t>“convenzione per tirocini”, </a:t>
            </a:r>
            <a:r>
              <a:rPr lang="it-IT" sz="3200" dirty="0"/>
              <a:t>indirizzare la richiesta alla Facoltà di Scienze della Formazione. La richiesta dovrà infine essere approvata dall’ufficio. In alternativa è sempre possibile aggiungere o eliminare utenti dopo aver effettuato il login selezionando la sezione referenti poi </a:t>
            </a:r>
            <a:r>
              <a:rPr lang="it-IT" sz="3200" b="1" dirty="0">
                <a:solidFill>
                  <a:srgbClr val="FF0000"/>
                </a:solidFill>
              </a:rPr>
              <a:t>“Aggiungi referente”</a:t>
            </a:r>
          </a:p>
        </p:txBody>
      </p:sp>
    </p:spTree>
    <p:extLst>
      <p:ext uri="{BB962C8B-B14F-4D97-AF65-F5344CB8AC3E}">
        <p14:creationId xmlns:p14="http://schemas.microsoft.com/office/powerpoint/2010/main" val="4105734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B314ACD8-3EC7-452D-8DD7-C4480D2A2096}"/>
              </a:ext>
            </a:extLst>
          </p:cNvPr>
          <p:cNvSpPr/>
          <p:nvPr/>
        </p:nvSpPr>
        <p:spPr>
          <a:xfrm>
            <a:off x="936171" y="1659285"/>
            <a:ext cx="10319657" cy="4031873"/>
          </a:xfrm>
          <a:prstGeom prst="rect">
            <a:avLst/>
          </a:prstGeom>
        </p:spPr>
        <p:txBody>
          <a:bodyPr wrap="square">
            <a:spAutoFit/>
          </a:bodyPr>
          <a:lstStyle/>
          <a:p>
            <a:pPr algn="just"/>
            <a:r>
              <a:rPr lang="it-IT" sz="3200" dirty="0"/>
              <a:t>Scegliere </a:t>
            </a:r>
            <a:r>
              <a:rPr lang="it-IT" sz="3200" b="1" dirty="0">
                <a:solidFill>
                  <a:srgbClr val="FF0000"/>
                </a:solidFill>
              </a:rPr>
              <a:t>“Nuova offerta di tirocinio” </a:t>
            </a:r>
          </a:p>
          <a:p>
            <a:pPr algn="just"/>
            <a:r>
              <a:rPr lang="it-IT" sz="3200" dirty="0"/>
              <a:t>In alternativa è possibile modificare le offerte inserite negli anni passati accedendo alla sezione </a:t>
            </a:r>
            <a:r>
              <a:rPr lang="it-IT" sz="3200" b="1" dirty="0">
                <a:solidFill>
                  <a:srgbClr val="FF0000"/>
                </a:solidFill>
              </a:rPr>
              <a:t>“offerte di tirocinio” </a:t>
            </a:r>
            <a:r>
              <a:rPr lang="it-IT" sz="3200" dirty="0"/>
              <a:t>e selezionando le offerte scadute nel filtro di ricerca. Dopo aver scelto una delle offerte è necessario cliccare </a:t>
            </a:r>
            <a:r>
              <a:rPr lang="it-IT" sz="3200" b="1" dirty="0">
                <a:solidFill>
                  <a:srgbClr val="FF0000"/>
                </a:solidFill>
              </a:rPr>
              <a:t>“copia offerta” </a:t>
            </a:r>
            <a:r>
              <a:rPr lang="it-IT" sz="3200" dirty="0"/>
              <a:t>lavorando direttamente sulla stessa senza modificare l’originale. La nuova offerta sarà inviata automaticamente selezionando </a:t>
            </a:r>
            <a:r>
              <a:rPr lang="it-IT" sz="3200" b="1" dirty="0">
                <a:solidFill>
                  <a:srgbClr val="FF0000"/>
                </a:solidFill>
              </a:rPr>
              <a:t>“Salva”. </a:t>
            </a:r>
          </a:p>
        </p:txBody>
      </p:sp>
    </p:spTree>
    <p:extLst>
      <p:ext uri="{BB962C8B-B14F-4D97-AF65-F5344CB8AC3E}">
        <p14:creationId xmlns:p14="http://schemas.microsoft.com/office/powerpoint/2010/main" val="2075601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4696A2C-C9AD-494E-957C-6C8C5B640E5A}"/>
              </a:ext>
            </a:extLst>
          </p:cNvPr>
          <p:cNvSpPr/>
          <p:nvPr/>
        </p:nvSpPr>
        <p:spPr>
          <a:xfrm>
            <a:off x="1241129" y="1947379"/>
            <a:ext cx="10700815" cy="1015663"/>
          </a:xfrm>
          <a:prstGeom prst="rect">
            <a:avLst/>
          </a:prstGeom>
        </p:spPr>
        <p:txBody>
          <a:bodyPr wrap="none">
            <a:spAutoFit/>
          </a:bodyPr>
          <a:lstStyle/>
          <a:p>
            <a:r>
              <a:rPr lang="it-IT" sz="6000" dirty="0"/>
              <a:t>Scegliere </a:t>
            </a:r>
            <a:r>
              <a:rPr lang="it-IT" sz="6000" b="1" dirty="0">
                <a:solidFill>
                  <a:srgbClr val="FF0000"/>
                </a:solidFill>
              </a:rPr>
              <a:t>“Tirocinio curriculare” </a:t>
            </a:r>
          </a:p>
        </p:txBody>
      </p:sp>
    </p:spTree>
    <p:extLst>
      <p:ext uri="{BB962C8B-B14F-4D97-AF65-F5344CB8AC3E}">
        <p14:creationId xmlns:p14="http://schemas.microsoft.com/office/powerpoint/2010/main" val="1895987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54E6B6E-67FA-4D3E-8DBE-E3399C7B32EF}"/>
              </a:ext>
            </a:extLst>
          </p:cNvPr>
          <p:cNvSpPr/>
          <p:nvPr/>
        </p:nvSpPr>
        <p:spPr>
          <a:xfrm>
            <a:off x="1017036" y="1802469"/>
            <a:ext cx="10440955" cy="2554545"/>
          </a:xfrm>
          <a:prstGeom prst="rect">
            <a:avLst/>
          </a:prstGeom>
        </p:spPr>
        <p:txBody>
          <a:bodyPr wrap="square">
            <a:spAutoFit/>
          </a:bodyPr>
          <a:lstStyle/>
          <a:p>
            <a:pPr algn="just"/>
            <a:r>
              <a:rPr lang="it-IT" sz="3200" dirty="0"/>
              <a:t>L'offerta è destinata esclusivamente a persone specifiche: Scegliere </a:t>
            </a:r>
            <a:r>
              <a:rPr lang="it-IT" sz="3200" b="1" dirty="0">
                <a:solidFill>
                  <a:srgbClr val="FF0000"/>
                </a:solidFill>
              </a:rPr>
              <a:t>“No” </a:t>
            </a:r>
            <a:r>
              <a:rPr lang="it-IT" sz="3200" dirty="0"/>
              <a:t>se l’offerta è aperta a tutti gli studenti oppure </a:t>
            </a:r>
            <a:r>
              <a:rPr lang="it-IT" sz="3200" b="1" dirty="0">
                <a:solidFill>
                  <a:srgbClr val="FF0000"/>
                </a:solidFill>
              </a:rPr>
              <a:t>“Sì” </a:t>
            </a:r>
            <a:r>
              <a:rPr lang="it-IT" sz="3200" dirty="0"/>
              <a:t>se si vuole riservarla ad uno studente specifico (per proseguire l’inserimento seguire le istruzioni nella seconda pagina). </a:t>
            </a:r>
          </a:p>
        </p:txBody>
      </p:sp>
    </p:spTree>
    <p:extLst>
      <p:ext uri="{BB962C8B-B14F-4D97-AF65-F5344CB8AC3E}">
        <p14:creationId xmlns:p14="http://schemas.microsoft.com/office/powerpoint/2010/main" val="882230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ADBE169-4452-4709-B5F6-64949EF918BA}"/>
              </a:ext>
            </a:extLst>
          </p:cNvPr>
          <p:cNvSpPr/>
          <p:nvPr/>
        </p:nvSpPr>
        <p:spPr>
          <a:xfrm>
            <a:off x="923731" y="839384"/>
            <a:ext cx="10506269" cy="4832092"/>
          </a:xfrm>
          <a:prstGeom prst="rect">
            <a:avLst/>
          </a:prstGeom>
        </p:spPr>
        <p:txBody>
          <a:bodyPr wrap="square">
            <a:spAutoFit/>
          </a:bodyPr>
          <a:lstStyle/>
          <a:p>
            <a:r>
              <a:rPr lang="it-IT" sz="2800" dirty="0"/>
              <a:t>Completare obbligatoriamente i campi evidenziati da un asterisco:</a:t>
            </a:r>
          </a:p>
          <a:p>
            <a:pPr marL="285750" indent="-285750">
              <a:buFontTx/>
              <a:buChar char="-"/>
            </a:pPr>
            <a:r>
              <a:rPr lang="it-IT" sz="2800" b="1" dirty="0"/>
              <a:t>Oggetto del tirocinio</a:t>
            </a:r>
            <a:r>
              <a:rPr lang="it-IT" sz="2800" dirty="0"/>
              <a:t>: scrivere </a:t>
            </a:r>
            <a:r>
              <a:rPr lang="it-IT" sz="2800" b="1" dirty="0">
                <a:solidFill>
                  <a:srgbClr val="FF0000"/>
                </a:solidFill>
              </a:rPr>
              <a:t>“tirocinio diretto II anno”</a:t>
            </a:r>
            <a:r>
              <a:rPr lang="it-IT" sz="2800" b="1" dirty="0"/>
              <a:t> </a:t>
            </a:r>
            <a:r>
              <a:rPr lang="it-IT" sz="2800" dirty="0"/>
              <a:t>(oppure III anno, IV anno o V anno, in base al tirocinio di riferimento);</a:t>
            </a:r>
          </a:p>
          <a:p>
            <a:r>
              <a:rPr lang="it-IT" sz="2800" dirty="0"/>
              <a:t>- </a:t>
            </a:r>
            <a:r>
              <a:rPr lang="it-IT" sz="2800" b="1" dirty="0"/>
              <a:t>Stabilimento/reparto/ufficio:</a:t>
            </a:r>
            <a:r>
              <a:rPr lang="it-IT" sz="2800" dirty="0"/>
              <a:t> inserire </a:t>
            </a:r>
            <a:r>
              <a:rPr lang="it-IT" sz="2800" b="1" dirty="0">
                <a:solidFill>
                  <a:srgbClr val="FF0000"/>
                </a:solidFill>
              </a:rPr>
              <a:t>“Scuola Primaria” </a:t>
            </a:r>
            <a:r>
              <a:rPr lang="it-IT" sz="2800" dirty="0"/>
              <a:t>oppure </a:t>
            </a:r>
            <a:r>
              <a:rPr lang="it-IT" sz="2800" b="1" dirty="0">
                <a:solidFill>
                  <a:srgbClr val="FF0000"/>
                </a:solidFill>
              </a:rPr>
              <a:t>“Scuola dell’Infanzia”;</a:t>
            </a:r>
          </a:p>
          <a:p>
            <a:pPr marL="457200" indent="-457200">
              <a:buFontTx/>
              <a:buChar char="-"/>
            </a:pPr>
            <a:r>
              <a:rPr lang="it-IT" sz="2800" b="1" dirty="0"/>
              <a:t>Obiettivi formativi del tirocinio: </a:t>
            </a:r>
            <a:r>
              <a:rPr lang="it-IT" sz="2800" dirty="0"/>
              <a:t>ricopiare le informazioni dallo schema tirocini 2018/19 (disponibile anche nella pagina dell’area scuole sul sito del corso: </a:t>
            </a:r>
            <a:r>
              <a:rPr lang="it-IT" sz="2800" b="1" dirty="0">
                <a:solidFill>
                  <a:srgbClr val="0070C0"/>
                </a:solidFill>
                <a:hlinkClick r:id="rId2"/>
              </a:rPr>
              <a:t>https://corsi.unibo.it/magistralecu/ScienzeFormazionePrimaria/area-scuole</a:t>
            </a:r>
            <a:endParaRPr lang="it-IT" sz="2800" b="1" dirty="0">
              <a:solidFill>
                <a:srgbClr val="0070C0"/>
              </a:solidFill>
            </a:endParaRPr>
          </a:p>
          <a:p>
            <a:r>
              <a:rPr lang="it-IT" sz="2800" dirty="0"/>
              <a:t> </a:t>
            </a:r>
          </a:p>
        </p:txBody>
      </p:sp>
    </p:spTree>
    <p:extLst>
      <p:ext uri="{BB962C8B-B14F-4D97-AF65-F5344CB8AC3E}">
        <p14:creationId xmlns:p14="http://schemas.microsoft.com/office/powerpoint/2010/main" val="1993081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AA52BE46-77AC-426A-BB13-D7A58AEB2858}"/>
              </a:ext>
            </a:extLst>
          </p:cNvPr>
          <p:cNvSpPr/>
          <p:nvPr/>
        </p:nvSpPr>
        <p:spPr>
          <a:xfrm>
            <a:off x="578497" y="920621"/>
            <a:ext cx="10627567" cy="5016758"/>
          </a:xfrm>
          <a:prstGeom prst="rect">
            <a:avLst/>
          </a:prstGeom>
        </p:spPr>
        <p:txBody>
          <a:bodyPr wrap="square">
            <a:spAutoFit/>
          </a:bodyPr>
          <a:lstStyle/>
          <a:p>
            <a:pPr algn="just"/>
            <a:r>
              <a:rPr lang="it-IT" sz="3200" b="1" dirty="0"/>
              <a:t>- Attività da svolgere</a:t>
            </a:r>
            <a:r>
              <a:rPr lang="it-IT" sz="3200" dirty="0"/>
              <a:t>: scrivere </a:t>
            </a:r>
          </a:p>
          <a:p>
            <a:pPr marL="457200" indent="-457200" algn="just">
              <a:buFont typeface="Arial" panose="020B0604020202020204" pitchFamily="34" charset="0"/>
              <a:buChar char="•"/>
            </a:pPr>
            <a:r>
              <a:rPr lang="it-IT" sz="3200" b="1" dirty="0">
                <a:solidFill>
                  <a:srgbClr val="FF0000"/>
                </a:solidFill>
              </a:rPr>
              <a:t>“tirocinio osservativo/attivo” </a:t>
            </a:r>
            <a:r>
              <a:rPr lang="it-IT" sz="3200" dirty="0"/>
              <a:t>per II e III anno; </a:t>
            </a:r>
          </a:p>
          <a:p>
            <a:pPr marL="457200" indent="-457200" algn="just">
              <a:buFont typeface="Arial" panose="020B0604020202020204" pitchFamily="34" charset="0"/>
              <a:buChar char="•"/>
            </a:pPr>
            <a:r>
              <a:rPr lang="it-IT" sz="3200" b="1" dirty="0">
                <a:solidFill>
                  <a:srgbClr val="FF0000"/>
                </a:solidFill>
              </a:rPr>
              <a:t>“tirocinio progettuale/attivo” </a:t>
            </a:r>
            <a:r>
              <a:rPr lang="it-IT" sz="3200" dirty="0"/>
              <a:t>per IV e V anno; </a:t>
            </a:r>
          </a:p>
          <a:p>
            <a:pPr marL="457200" indent="-457200" algn="just">
              <a:buFontTx/>
              <a:buChar char="-"/>
            </a:pPr>
            <a:r>
              <a:rPr lang="it-IT" sz="3200" b="1" dirty="0"/>
              <a:t>Numero dei tirocinanti: </a:t>
            </a:r>
            <a:r>
              <a:rPr lang="it-IT" sz="3200" dirty="0"/>
              <a:t>scrivere il numero massimo di tirocinanti che si è disponibile ad accogliere in riferimento all’anno di tirocinio scelto (obbligatorio); </a:t>
            </a:r>
          </a:p>
          <a:p>
            <a:pPr marL="457200" indent="-457200" algn="just">
              <a:buFontTx/>
              <a:buChar char="-"/>
            </a:pPr>
            <a:r>
              <a:rPr lang="it-IT" sz="3200" b="1" dirty="0"/>
              <a:t>Durata in Ore: </a:t>
            </a:r>
            <a:r>
              <a:rPr lang="it-IT" sz="3200" dirty="0"/>
              <a:t>scrivere la durata indicata nello schema per il tirocinio diretto dell’anno scelto;  </a:t>
            </a:r>
          </a:p>
          <a:p>
            <a:pPr algn="just"/>
            <a:r>
              <a:rPr lang="it-IT" sz="3200" dirty="0"/>
              <a:t>- </a:t>
            </a:r>
            <a:r>
              <a:rPr lang="it-IT" sz="3200" b="1" dirty="0"/>
              <a:t>Data d’inizio e Fine Prevista: </a:t>
            </a:r>
            <a:r>
              <a:rPr lang="it-IT" sz="3200" dirty="0"/>
              <a:t>selezionare le date indicate nello schema. </a:t>
            </a:r>
          </a:p>
        </p:txBody>
      </p:sp>
    </p:spTree>
    <p:extLst>
      <p:ext uri="{BB962C8B-B14F-4D97-AF65-F5344CB8AC3E}">
        <p14:creationId xmlns:p14="http://schemas.microsoft.com/office/powerpoint/2010/main" val="3804951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F07188B4-B72F-4D72-91A6-78D00FA963E2}"/>
              </a:ext>
            </a:extLst>
          </p:cNvPr>
          <p:cNvSpPr/>
          <p:nvPr/>
        </p:nvSpPr>
        <p:spPr>
          <a:xfrm>
            <a:off x="730898" y="674400"/>
            <a:ext cx="10730204" cy="5693866"/>
          </a:xfrm>
          <a:prstGeom prst="rect">
            <a:avLst/>
          </a:prstGeom>
        </p:spPr>
        <p:txBody>
          <a:bodyPr wrap="square">
            <a:spAutoFit/>
          </a:bodyPr>
          <a:lstStyle/>
          <a:p>
            <a:r>
              <a:rPr lang="it-IT" sz="2800" b="1" dirty="0"/>
              <a:t>Sede operativa del tirocinio: </a:t>
            </a:r>
            <a:r>
              <a:rPr lang="it-IT" sz="2800" dirty="0"/>
              <a:t>scrivere l’indirizzo della scuola o delle scuole ospitanti. (il campo non è obbligatorio e può essere lasciato in bianco o con la dicitura sedi varie)  </a:t>
            </a:r>
          </a:p>
          <a:p>
            <a:pPr marL="457200" indent="-457200">
              <a:buFontTx/>
              <a:buChar char="-"/>
            </a:pPr>
            <a:r>
              <a:rPr lang="it-IT" sz="2800" b="1" dirty="0"/>
              <a:t>Data inizio pubblicazione scrivere: </a:t>
            </a:r>
          </a:p>
          <a:p>
            <a:pPr marL="914400" lvl="1" indent="-457200">
              <a:buFont typeface="Arial" panose="020B0604020202020204" pitchFamily="34" charset="0"/>
              <a:buChar char="•"/>
            </a:pPr>
            <a:r>
              <a:rPr lang="it-IT" sz="2800" dirty="0"/>
              <a:t>27/09/2018 per l’anno V</a:t>
            </a:r>
          </a:p>
          <a:p>
            <a:pPr marL="914400" lvl="1" indent="-457200">
              <a:buFont typeface="Arial" panose="020B0604020202020204" pitchFamily="34" charset="0"/>
              <a:buChar char="•"/>
            </a:pPr>
            <a:r>
              <a:rPr lang="it-IT" sz="2800" dirty="0"/>
              <a:t>11/10/2018 per l’anno IV</a:t>
            </a:r>
          </a:p>
          <a:p>
            <a:pPr marL="914400" lvl="1" indent="-457200">
              <a:buFont typeface="Arial" panose="020B0604020202020204" pitchFamily="34" charset="0"/>
              <a:buChar char="•"/>
            </a:pPr>
            <a:r>
              <a:rPr lang="it-IT" sz="2800" dirty="0"/>
              <a:t>18/10/2018 per l’anno II  </a:t>
            </a:r>
          </a:p>
          <a:p>
            <a:pPr marL="914400" lvl="1" indent="-457200">
              <a:buFont typeface="Arial" panose="020B0604020202020204" pitchFamily="34" charset="0"/>
              <a:buChar char="•"/>
            </a:pPr>
            <a:r>
              <a:rPr lang="it-IT" sz="2800" dirty="0"/>
              <a:t>24/01/2019 per l’anno III</a:t>
            </a:r>
          </a:p>
          <a:p>
            <a:pPr marL="457200" indent="-457200">
              <a:buFontTx/>
              <a:buChar char="-"/>
            </a:pPr>
            <a:r>
              <a:rPr lang="it-IT" sz="2800" b="1" dirty="0"/>
              <a:t>Data scadenza della pubblicazione scrivere:</a:t>
            </a:r>
            <a:r>
              <a:rPr lang="it-IT" sz="2800" dirty="0"/>
              <a:t> </a:t>
            </a:r>
          </a:p>
          <a:p>
            <a:pPr marL="914400" lvl="1" indent="-457200">
              <a:buFont typeface="Arial" panose="020B0604020202020204" pitchFamily="34" charset="0"/>
              <a:buChar char="•"/>
            </a:pPr>
            <a:r>
              <a:rPr lang="it-IT" sz="2800" dirty="0"/>
              <a:t>25/10/2018 per l’anno V</a:t>
            </a:r>
          </a:p>
          <a:p>
            <a:pPr marL="914400" lvl="1" indent="-457200">
              <a:buFont typeface="Arial" panose="020B0604020202020204" pitchFamily="34" charset="0"/>
              <a:buChar char="•"/>
            </a:pPr>
            <a:r>
              <a:rPr lang="it-IT" sz="2800" dirty="0"/>
              <a:t>8/11/2018 per II e IV anno</a:t>
            </a:r>
          </a:p>
          <a:p>
            <a:pPr marL="914400" lvl="1" indent="-457200">
              <a:buFont typeface="Arial" panose="020B0604020202020204" pitchFamily="34" charset="0"/>
              <a:buChar char="•"/>
            </a:pPr>
            <a:r>
              <a:rPr lang="it-IT" sz="2800" dirty="0"/>
              <a:t>21/02/2019 per il III anno</a:t>
            </a:r>
          </a:p>
          <a:p>
            <a:r>
              <a:rPr lang="it-IT" sz="2800" dirty="0"/>
              <a:t>- Premere il tasto </a:t>
            </a:r>
            <a:r>
              <a:rPr lang="it-IT" sz="2800" b="1" dirty="0">
                <a:solidFill>
                  <a:srgbClr val="FF0000"/>
                </a:solidFill>
              </a:rPr>
              <a:t>“Avanti” </a:t>
            </a:r>
          </a:p>
        </p:txBody>
      </p:sp>
    </p:spTree>
    <p:extLst>
      <p:ext uri="{BB962C8B-B14F-4D97-AF65-F5344CB8AC3E}">
        <p14:creationId xmlns:p14="http://schemas.microsoft.com/office/powerpoint/2010/main" val="42725556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o">
  <a:themeElements>
    <a:clrScheme name="Organico">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o">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o">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0</TotalTime>
  <Words>1154</Words>
  <Application>Microsoft Office PowerPoint</Application>
  <PresentationFormat>Widescreen</PresentationFormat>
  <Paragraphs>68</Paragraphs>
  <Slides>18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Dotum</vt:lpstr>
      <vt:lpstr>Algerian</vt:lpstr>
      <vt:lpstr>Arial</vt:lpstr>
      <vt:lpstr>Blackadder ITC</vt:lpstr>
      <vt:lpstr>Garamond</vt:lpstr>
      <vt:lpstr>Organico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ASUS</dc:creator>
  <cp:lastModifiedBy>ASUS</cp:lastModifiedBy>
  <cp:revision>12</cp:revision>
  <dcterms:created xsi:type="dcterms:W3CDTF">2018-10-12T16:29:27Z</dcterms:created>
  <dcterms:modified xsi:type="dcterms:W3CDTF">2018-10-13T08:27:23Z</dcterms:modified>
</cp:coreProperties>
</file>