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4" r:id="rId3"/>
    <p:sldId id="276" r:id="rId4"/>
    <p:sldId id="277" r:id="rId5"/>
    <p:sldId id="278" r:id="rId6"/>
    <p:sldId id="296" r:id="rId7"/>
    <p:sldId id="297" r:id="rId8"/>
    <p:sldId id="300" r:id="rId9"/>
    <p:sldId id="298" r:id="rId10"/>
    <p:sldId id="299" r:id="rId11"/>
    <p:sldId id="279" r:id="rId12"/>
    <p:sldId id="282" r:id="rId13"/>
    <p:sldId id="281" r:id="rId14"/>
    <p:sldId id="280" r:id="rId15"/>
    <p:sldId id="283" r:id="rId16"/>
    <p:sldId id="284" r:id="rId17"/>
    <p:sldId id="285" r:id="rId18"/>
    <p:sldId id="286" r:id="rId19"/>
    <p:sldId id="289" r:id="rId20"/>
    <p:sldId id="294" r:id="rId21"/>
    <p:sldId id="295" r:id="rId22"/>
    <p:sldId id="287" r:id="rId23"/>
  </p:sldIdLst>
  <p:sldSz cx="9144000" cy="6858000" type="screen4x3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64" autoAdjust="0"/>
    <p:restoredTop sz="94717" autoAdjust="0"/>
  </p:normalViewPr>
  <p:slideViewPr>
    <p:cSldViewPr>
      <p:cViewPr>
        <p:scale>
          <a:sx n="60" d="100"/>
          <a:sy n="60" d="100"/>
        </p:scale>
        <p:origin x="-61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o\Desktop\Dropbox\DT\SNV2015-16\IncontriNucleiScuoleDicembre\ParmaPiacenza\PC%20RAV%20priorita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o\Desktop\Dropbox\DT\SNV2015-16\IncontriNucleiScuoleDicembre\ParmaPiacenza\PC%20RAV%20priorita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o\Desktop\Dropbox\DT\SNV2015-16\IncontriNucleiScuoleDicembre\ParmaPiacenza\PC%20RAV%20priorita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o\Desktop\Dropbox\DT\SNV2015-16\IncontriNucleiScuoleDicembre\ParmaPiacenza\PC%20RAV%20priorita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/>
              <a:t>Numero di priorità indicate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dLblPos val="inEnd"/>
            <c:showCatName val="1"/>
            <c:showLeaderLines val="1"/>
          </c:dLbls>
          <c:cat>
            <c:strRef>
              <c:f>'RAV SCUOLE PIACENZA'!$C$40:$C$45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Oltre 5</c:v>
                </c:pt>
              </c:strCache>
            </c:strRef>
          </c:cat>
          <c:val>
            <c:numRef>
              <c:f>'RAV SCUOLE PIACENZA'!$D$40:$D$45</c:f>
              <c:numCache>
                <c:formatCode>General</c:formatCode>
                <c:ptCount val="6"/>
                <c:pt idx="0">
                  <c:v>7</c:v>
                </c:pt>
                <c:pt idx="1">
                  <c:v>9</c:v>
                </c:pt>
                <c:pt idx="2">
                  <c:v>11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Val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/>
              <a:t>Priorità: % di scuole che scelgono…</a:t>
            </a:r>
          </a:p>
        </c:rich>
      </c:tx>
      <c:layout>
        <c:manualLayout>
          <c:xMode val="edge"/>
          <c:yMode val="edge"/>
          <c:x val="0.11434033245844268"/>
          <c:y val="3.240740740740743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'RAV SCUOLE PIACENZA'!$D$1:$G$1</c:f>
              <c:strCache>
                <c:ptCount val="4"/>
                <c:pt idx="0">
                  <c:v>Risultati scolastici</c:v>
                </c:pt>
                <c:pt idx="1">
                  <c:v>Risultati nelle prove standardizzate</c:v>
                </c:pt>
                <c:pt idx="2">
                  <c:v>Competenze chiave e di cittadinanza</c:v>
                </c:pt>
                <c:pt idx="3">
                  <c:v>Risultati a distanza</c:v>
                </c:pt>
              </c:strCache>
            </c:strRef>
          </c:cat>
          <c:val>
            <c:numRef>
              <c:f>'RAV SCUOLE PIACENZA'!$D$36:$G$36</c:f>
              <c:numCache>
                <c:formatCode>0%</c:formatCode>
                <c:ptCount val="4"/>
                <c:pt idx="0">
                  <c:v>0.60606060606060608</c:v>
                </c:pt>
                <c:pt idx="1">
                  <c:v>0.63636363636363635</c:v>
                </c:pt>
                <c:pt idx="2">
                  <c:v>0.5757575757575758</c:v>
                </c:pt>
                <c:pt idx="3">
                  <c:v>0.30303030303030304</c:v>
                </c:pt>
              </c:numCache>
            </c:numRef>
          </c:val>
        </c:ser>
        <c:shape val="box"/>
        <c:axId val="137184000"/>
        <c:axId val="137185536"/>
        <c:axId val="0"/>
      </c:bar3DChart>
      <c:catAx>
        <c:axId val="137184000"/>
        <c:scaling>
          <c:orientation val="minMax"/>
        </c:scaling>
        <c:axPos val="b"/>
        <c:tickLblPos val="nextTo"/>
        <c:crossAx val="137185536"/>
        <c:crosses val="autoZero"/>
        <c:auto val="1"/>
        <c:lblAlgn val="ctr"/>
        <c:lblOffset val="100"/>
      </c:catAx>
      <c:valAx>
        <c:axId val="137185536"/>
        <c:scaling>
          <c:orientation val="minMax"/>
        </c:scaling>
        <c:axPos val="l"/>
        <c:majorGridlines/>
        <c:numFmt formatCode="0%" sourceLinked="1"/>
        <c:tickLblPos val="nextTo"/>
        <c:crossAx val="13718400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/>
              <a:t>Numero di obiettivi di processo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dLblPos val="inEnd"/>
            <c:showCatName val="1"/>
            <c:showLeaderLines val="1"/>
          </c:dLbls>
          <c:cat>
            <c:strRef>
              <c:f>'RAV SCUOLE PIACENZA'!$K$40:$K$43</c:f>
              <c:strCache>
                <c:ptCount val="4"/>
                <c:pt idx="0">
                  <c:v>1-4</c:v>
                </c:pt>
                <c:pt idx="1">
                  <c:v>5-8</c:v>
                </c:pt>
                <c:pt idx="2">
                  <c:v>9-12</c:v>
                </c:pt>
                <c:pt idx="3">
                  <c:v>oltre 12</c:v>
                </c:pt>
              </c:strCache>
            </c:strRef>
          </c:cat>
          <c:val>
            <c:numRef>
              <c:f>'RAV SCUOLE PIACENZA'!$L$40:$L$43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dLbls>
          <c:showVal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/>
              <a:t>Processi: % di scuole che scelgono…</a:t>
            </a:r>
          </a:p>
        </c:rich>
      </c:tx>
      <c:layout>
        <c:manualLayout>
          <c:xMode val="edge"/>
          <c:yMode val="edge"/>
          <c:x val="0.11434033245844268"/>
          <c:y val="3.240740740740745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'RAV SCUOLE PIACENZA'!$J$1:$P$1</c:f>
              <c:strCache>
                <c:ptCount val="7"/>
                <c:pt idx="0">
                  <c:v>Curricolo,     progettazione valutazione</c:v>
                </c:pt>
                <c:pt idx="1">
                  <c:v>Ambiente di apprendimento</c:v>
                </c:pt>
                <c:pt idx="2">
                  <c:v>Inclusione e differenziazione</c:v>
                </c:pt>
                <c:pt idx="3">
                  <c:v>Continuita' e orientamento</c:v>
                </c:pt>
                <c:pt idx="4">
                  <c:v>Orientamento strategico e organizzazione della scuola</c:v>
                </c:pt>
                <c:pt idx="5">
                  <c:v>Sviluppo e valorizzazione delle risorse umane</c:v>
                </c:pt>
                <c:pt idx="6">
                  <c:v>Integrazione con il territorio e rapporti con le famiglie</c:v>
                </c:pt>
              </c:strCache>
            </c:strRef>
          </c:cat>
          <c:val>
            <c:numRef>
              <c:f>'RAV SCUOLE PIACENZA'!$J$36:$P$36</c:f>
              <c:numCache>
                <c:formatCode>0%</c:formatCode>
                <c:ptCount val="7"/>
                <c:pt idx="0">
                  <c:v>1</c:v>
                </c:pt>
                <c:pt idx="1">
                  <c:v>0.51515151515151514</c:v>
                </c:pt>
                <c:pt idx="2">
                  <c:v>0.42424242424242425</c:v>
                </c:pt>
                <c:pt idx="3">
                  <c:v>0.54545454545454541</c:v>
                </c:pt>
                <c:pt idx="4">
                  <c:v>0.36363636363636365</c:v>
                </c:pt>
                <c:pt idx="5">
                  <c:v>0.69696969696969702</c:v>
                </c:pt>
                <c:pt idx="6">
                  <c:v>0.48484848484848486</c:v>
                </c:pt>
              </c:numCache>
            </c:numRef>
          </c:val>
        </c:ser>
        <c:shape val="box"/>
        <c:axId val="61489152"/>
        <c:axId val="61491840"/>
        <c:axId val="0"/>
      </c:bar3DChart>
      <c:catAx>
        <c:axId val="61489152"/>
        <c:scaling>
          <c:orientation val="minMax"/>
        </c:scaling>
        <c:axPos val="b"/>
        <c:tickLblPos val="nextTo"/>
        <c:crossAx val="61491840"/>
        <c:crosses val="autoZero"/>
        <c:auto val="1"/>
        <c:lblAlgn val="ctr"/>
        <c:lblOffset val="100"/>
      </c:catAx>
      <c:valAx>
        <c:axId val="61491840"/>
        <c:scaling>
          <c:orientation val="minMax"/>
        </c:scaling>
        <c:axPos val="l"/>
        <c:majorGridlines/>
        <c:numFmt formatCode="0%" sourceLinked="1"/>
        <c:tickLblPos val="nextTo"/>
        <c:crossAx val="6148915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13E9196-E1B1-4503-9F5A-DBAE1A7D4EF3}" type="datetimeFigureOut">
              <a:rPr lang="it-IT" smtClean="0"/>
              <a:pPr/>
              <a:t>09/12/2015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64CC16-4EBF-4EB8-9F35-E30FD6925F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9196-E1B1-4503-9F5A-DBAE1A7D4EF3}" type="datetimeFigureOut">
              <a:rPr lang="it-IT" smtClean="0"/>
              <a:pPr/>
              <a:t>09/12/2015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CC16-4EBF-4EB8-9F35-E30FD6925F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9196-E1B1-4503-9F5A-DBAE1A7D4EF3}" type="datetimeFigureOut">
              <a:rPr lang="it-IT" smtClean="0"/>
              <a:pPr/>
              <a:t>09/12/2015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CC16-4EBF-4EB8-9F35-E30FD6925F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3E9196-E1B1-4503-9F5A-DBAE1A7D4EF3}" type="datetimeFigureOut">
              <a:rPr lang="it-IT" smtClean="0"/>
              <a:pPr/>
              <a:t>09/12/2015</a:t>
            </a:fld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64CC16-4EBF-4EB8-9F35-E30FD6925FA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 dirty="0"/>
          </a:p>
        </p:txBody>
      </p:sp>
      <p:sp>
        <p:nvSpPr>
          <p:cNvPr id="11" name="Segnaposto testo 11"/>
          <p:cNvSpPr>
            <a:spLocks noGrp="1"/>
          </p:cNvSpPr>
          <p:nvPr>
            <p:ph type="body" sz="quarter" idx="17"/>
          </p:nvPr>
        </p:nvSpPr>
        <p:spPr>
          <a:xfrm>
            <a:off x="428596" y="928670"/>
            <a:ext cx="750099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13E9196-E1B1-4503-9F5A-DBAE1A7D4EF3}" type="datetimeFigureOut">
              <a:rPr lang="it-IT" smtClean="0"/>
              <a:pPr/>
              <a:t>09/12/2015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64CC16-4EBF-4EB8-9F35-E30FD6925F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9196-E1B1-4503-9F5A-DBAE1A7D4EF3}" type="datetimeFigureOut">
              <a:rPr lang="it-IT" smtClean="0"/>
              <a:pPr/>
              <a:t>09/12/2015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CC16-4EBF-4EB8-9F35-E30FD6925FA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84182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9196-E1B1-4503-9F5A-DBAE1A7D4EF3}" type="datetimeFigureOut">
              <a:rPr lang="it-IT" smtClean="0"/>
              <a:pPr/>
              <a:t>09/12/2015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CC16-4EBF-4EB8-9F35-E30FD6925FA2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1643050"/>
            <a:ext cx="3757610" cy="492922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4" y="1643050"/>
            <a:ext cx="3771925" cy="4929222"/>
          </a:xfrm>
        </p:spPr>
        <p:txBody>
          <a:bodyPr/>
          <a:lstStyle/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500034" y="92867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57686" y="92867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</p:txBody>
      </p:sp>
      <p:pic>
        <p:nvPicPr>
          <p:cNvPr id="10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142852"/>
            <a:ext cx="720514" cy="78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3E9196-E1B1-4503-9F5A-DBAE1A7D4EF3}" type="datetimeFigureOut">
              <a:rPr lang="it-IT" smtClean="0"/>
              <a:pPr/>
              <a:t>09/12/2015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64CC16-4EBF-4EB8-9F35-E30FD6925FA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9196-E1B1-4503-9F5A-DBAE1A7D4EF3}" type="datetimeFigureOut">
              <a:rPr lang="it-IT" smtClean="0"/>
              <a:pPr/>
              <a:t>09/12/2015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CC16-4EBF-4EB8-9F35-E30FD6925F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3E9196-E1B1-4503-9F5A-DBAE1A7D4EF3}" type="datetimeFigureOut">
              <a:rPr lang="it-IT" smtClean="0"/>
              <a:pPr/>
              <a:t>09/12/2015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64CC16-4EBF-4EB8-9F35-E30FD6925FA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3E9196-E1B1-4503-9F5A-DBAE1A7D4EF3}" type="datetimeFigureOut">
              <a:rPr lang="it-IT" smtClean="0"/>
              <a:pPr/>
              <a:t>09/12/2015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64CC16-4EBF-4EB8-9F35-E30FD6925FA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13E9196-E1B1-4503-9F5A-DBAE1A7D4EF3}" type="datetimeFigureOut">
              <a:rPr lang="it-IT" smtClean="0"/>
              <a:pPr/>
              <a:t>09/12/2015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64CC16-4EBF-4EB8-9F35-E30FD6925FA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RAV e </a:t>
            </a:r>
            <a:r>
              <a:rPr lang="it-IT" dirty="0" err="1" smtClean="0"/>
              <a:t>PdM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dove siamo e dove andiamo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Paolo </a:t>
            </a:r>
            <a:r>
              <a:rPr lang="it-IT" dirty="0" err="1" smtClean="0"/>
              <a:t>Davoli</a:t>
            </a:r>
            <a:r>
              <a:rPr lang="it-IT" dirty="0" smtClean="0"/>
              <a:t> – Dirigente tecnico 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r>
              <a:rPr lang="fr-FR" i="1" dirty="0" err="1" smtClean="0"/>
              <a:t>Seminari</a:t>
            </a:r>
            <a:r>
              <a:rPr lang="fr-FR" i="1" dirty="0" smtClean="0"/>
              <a:t> </a:t>
            </a:r>
            <a:r>
              <a:rPr lang="fr-FR" i="1" dirty="0" err="1" smtClean="0"/>
              <a:t>provinciali</a:t>
            </a:r>
            <a:r>
              <a:rPr lang="fr-FR" i="1" dirty="0" smtClean="0"/>
              <a:t> per i </a:t>
            </a:r>
            <a:r>
              <a:rPr lang="fr-FR" i="1" dirty="0" err="1" smtClean="0"/>
              <a:t>nuclei</a:t>
            </a:r>
            <a:r>
              <a:rPr lang="fr-FR" i="1" dirty="0" smtClean="0"/>
              <a:t> di </a:t>
            </a:r>
            <a:r>
              <a:rPr lang="fr-FR" i="1" dirty="0" err="1" smtClean="0"/>
              <a:t>autovalutazione</a:t>
            </a:r>
            <a:r>
              <a:rPr lang="fr-FR" i="1" dirty="0" smtClean="0"/>
              <a:t> delle </a:t>
            </a:r>
            <a:r>
              <a:rPr lang="fr-FR" i="1" dirty="0" err="1" smtClean="0"/>
              <a:t>scuole</a:t>
            </a:r>
            <a:endParaRPr lang="it-IT" i="1" dirty="0" smtClean="0"/>
          </a:p>
          <a:p>
            <a:endParaRPr lang="it-IT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479634" y="543689"/>
            <a:ext cx="23246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012160" y="548680"/>
            <a:ext cx="297284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i="1" dirty="0" smtClean="0"/>
              <a:t>PIACENZA</a:t>
            </a:r>
          </a:p>
          <a:p>
            <a:pPr algn="ctr"/>
            <a:r>
              <a:rPr lang="it-IT" sz="1400" i="1" dirty="0" smtClean="0"/>
              <a:t>9 dicembre 2015</a:t>
            </a:r>
          </a:p>
          <a:p>
            <a:pPr algn="ctr"/>
            <a:endParaRPr lang="fr-F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z="3000" b="0" kern="1200" cap="small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 a </a:t>
            </a:r>
            <a:r>
              <a:rPr lang="it-IT" dirty="0" smtClean="0"/>
              <a:t>Piacenza</a:t>
            </a:r>
            <a:r>
              <a:rPr kumimoji="0" lang="it-IT" sz="3000" b="0" kern="1200" cap="small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6" name="Grafico 5"/>
          <p:cNvGraphicFramePr/>
          <p:nvPr/>
        </p:nvGraphicFramePr>
        <p:xfrm>
          <a:off x="857224" y="1643050"/>
          <a:ext cx="644889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Contestualizziamoci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Lo schema temporale</a:t>
            </a:r>
          </a:p>
          <a:p>
            <a:pPr lvl="1"/>
            <a:r>
              <a:rPr lang="it-IT" dirty="0" smtClean="0"/>
              <a:t>A.S. 2014/15      Elaborazione del RAV</a:t>
            </a:r>
          </a:p>
          <a:p>
            <a:pPr lvl="1"/>
            <a:r>
              <a:rPr lang="it-IT" dirty="0" smtClean="0"/>
              <a:t>A.S. 2015/16      Piano di Miglioramento</a:t>
            </a:r>
          </a:p>
          <a:p>
            <a:pPr lvl="1"/>
            <a:r>
              <a:rPr lang="it-IT" dirty="0" smtClean="0"/>
              <a:t>A.S. 2016/17      Rendicontazione Sociale</a:t>
            </a:r>
          </a:p>
          <a:p>
            <a:pPr lvl="1"/>
            <a:r>
              <a:rPr lang="it-IT" dirty="0" smtClean="0"/>
              <a:t>Dall’ A.S.2015/16 Valutazione esterna</a:t>
            </a:r>
          </a:p>
          <a:p>
            <a:r>
              <a:rPr lang="it-IT" dirty="0" smtClean="0"/>
              <a:t>Il processo è ciclico</a:t>
            </a:r>
          </a:p>
          <a:p>
            <a:pPr lvl="1"/>
            <a:r>
              <a:rPr lang="it-IT" dirty="0" smtClean="0"/>
              <a:t>Tutte le scuole sono chiamate ad implementare il Piano di Miglioramento a partire da quest’anno</a:t>
            </a:r>
          </a:p>
          <a:p>
            <a:pPr lvl="1"/>
            <a:r>
              <a:rPr lang="it-IT" dirty="0" smtClean="0"/>
              <a:t>Mentre parte la valutazione esterna a cura di Invalsi</a:t>
            </a:r>
          </a:p>
          <a:p>
            <a:pPr lvl="1"/>
            <a:r>
              <a:rPr lang="it-IT" dirty="0" smtClean="0"/>
              <a:t>Mentre probabilmente a maggio verranno aggiornati i dati del RAV con anche questionari di percezione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z="3000" b="0" kern="1200" cap="small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L’anno che verrà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Ultima revisione del RAV …</a:t>
            </a:r>
          </a:p>
          <a:p>
            <a:pPr lvl="1"/>
            <a:r>
              <a:rPr lang="it-IT" dirty="0" smtClean="0"/>
              <a:t>Il </a:t>
            </a:r>
            <a:r>
              <a:rPr lang="it-IT" dirty="0" err="1" smtClean="0"/>
              <a:t>Miur</a:t>
            </a:r>
            <a:r>
              <a:rPr lang="it-IT" dirty="0" smtClean="0"/>
              <a:t> ha condotto una prima analisi e in alcuni </a:t>
            </a:r>
            <a:r>
              <a:rPr lang="it-IT" dirty="0" err="1" smtClean="0"/>
              <a:t>Rav</a:t>
            </a:r>
            <a:r>
              <a:rPr lang="it-IT" dirty="0" smtClean="0"/>
              <a:t> sono state riscontrate apparenti incongruenze</a:t>
            </a:r>
          </a:p>
          <a:p>
            <a:pPr lvl="1"/>
            <a:r>
              <a:rPr lang="it-IT" dirty="0" smtClean="0"/>
              <a:t>Le scuole interessate saranno avvisate di tali aspetti e potranno motivare ulteriormente le loro scelte confermandole o apportare integrazioni o modifiche</a:t>
            </a:r>
          </a:p>
          <a:p>
            <a:pPr lvl="1"/>
            <a:r>
              <a:rPr lang="it-IT" dirty="0" smtClean="0"/>
              <a:t>Il RAV verrà riaperto per l’ultima volta in una finestra dal 1 al 19 dicembre</a:t>
            </a:r>
          </a:p>
          <a:p>
            <a:endParaRPr lang="it-IT" dirty="0" smtClean="0"/>
          </a:p>
          <a:p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L’anno che verrà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Valutazione dirigenti scolastici </a:t>
            </a:r>
          </a:p>
          <a:p>
            <a:pPr lvl="1"/>
            <a:r>
              <a:rPr lang="it-IT" dirty="0" smtClean="0"/>
              <a:t>Con ricaduta sulla retribuzione di risultato</a:t>
            </a:r>
          </a:p>
          <a:p>
            <a:pPr lvl="1"/>
            <a:r>
              <a:rPr lang="it-IT" dirty="0" smtClean="0"/>
              <a:t>Anche sulla base del loro contributo organizzativo e gestionale al miglioramento</a:t>
            </a:r>
          </a:p>
          <a:p>
            <a:r>
              <a:rPr lang="it-IT" dirty="0" smtClean="0"/>
              <a:t>Partenza della valutazione esterna delle scuole</a:t>
            </a:r>
          </a:p>
          <a:p>
            <a:pPr lvl="1"/>
            <a:r>
              <a:rPr lang="it-IT" dirty="0" smtClean="0"/>
              <a:t>10% all’anno, quest’anno saranno meno, identificate in parte a campione in parte con criteri definiti</a:t>
            </a:r>
          </a:p>
          <a:p>
            <a:pPr lvl="1"/>
            <a:r>
              <a:rPr lang="it-IT" dirty="0" smtClean="0"/>
              <a:t>Equipe con ispettore e due esperti, di cui uno esterno al mondo della scuola</a:t>
            </a:r>
          </a:p>
          <a:p>
            <a:pPr lvl="1"/>
            <a:r>
              <a:rPr lang="it-IT" dirty="0" smtClean="0"/>
              <a:t>Lo scopo non è “validare il RAV” ma validare priorità e obiettivi rispetto alle criticità identificate dall’equipe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 intanto</a:t>
            </a:r>
            <a:r>
              <a:rPr lang="it-IT" baseline="0" dirty="0" smtClean="0"/>
              <a:t>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Intanto è</a:t>
            </a:r>
            <a:r>
              <a:rPr lang="it-IT" baseline="0" dirty="0" smtClean="0"/>
              <a:t> stata approvata la legge 107</a:t>
            </a:r>
          </a:p>
          <a:p>
            <a:r>
              <a:rPr lang="it-IT" dirty="0" smtClean="0"/>
              <a:t>POF Triennale (PTOF? POFT? POF3?)</a:t>
            </a:r>
          </a:p>
          <a:p>
            <a:pPr lvl="1"/>
            <a:r>
              <a:rPr lang="it-IT" dirty="0" smtClean="0"/>
              <a:t>La prima riformulazione significativa del DPR 275/99 Regolamento dell’autonomia</a:t>
            </a:r>
          </a:p>
          <a:p>
            <a:pPr lvl="1"/>
            <a:r>
              <a:rPr lang="it-IT" dirty="0" smtClean="0"/>
              <a:t>E’ un cambio di prospettiva</a:t>
            </a:r>
          </a:p>
          <a:p>
            <a:pPr lvl="1"/>
            <a:r>
              <a:rPr lang="it-IT" dirty="0" smtClean="0"/>
              <a:t>POFT include al proprio interno il </a:t>
            </a:r>
            <a:r>
              <a:rPr lang="it-IT" dirty="0" err="1" smtClean="0"/>
              <a:t>PdM</a:t>
            </a:r>
            <a:endParaRPr lang="it-IT" dirty="0" smtClean="0"/>
          </a:p>
          <a:p>
            <a:r>
              <a:rPr lang="it-IT" dirty="0" smtClean="0"/>
              <a:t>Portale unico per i dati della Scuola</a:t>
            </a:r>
          </a:p>
          <a:p>
            <a:pPr lvl="1"/>
            <a:r>
              <a:rPr lang="it-IT" dirty="0" smtClean="0"/>
              <a:t>Supporto normativo per Scuola in Chiaro</a:t>
            </a:r>
          </a:p>
          <a:p>
            <a:pPr lvl="1"/>
            <a:r>
              <a:rPr lang="it-IT" dirty="0" smtClean="0"/>
              <a:t>Open Data, sapere vivere nella piazza virtuale</a:t>
            </a:r>
          </a:p>
          <a:p>
            <a:r>
              <a:rPr lang="it-IT" dirty="0" smtClean="0"/>
              <a:t>Valorizzazione docenti</a:t>
            </a:r>
          </a:p>
          <a:p>
            <a:pPr lvl="1"/>
            <a:r>
              <a:rPr lang="it-IT" dirty="0" smtClean="0"/>
              <a:t>Non c’entra con la valutazione di scuole e dirigenti scolastici ma c’entra con il </a:t>
            </a:r>
            <a:r>
              <a:rPr lang="it-IT" dirty="0" err="1" smtClean="0"/>
              <a:t>PdM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Piano di Miglioramento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E’ importante farlo più che scriverlo</a:t>
            </a:r>
          </a:p>
          <a:p>
            <a:r>
              <a:rPr lang="it-IT" dirty="0" smtClean="0"/>
              <a:t>MA è importante anche scriverlo, perché è un piano</a:t>
            </a:r>
          </a:p>
          <a:p>
            <a:pPr lvl="1"/>
            <a:r>
              <a:rPr lang="it-IT" dirty="0" smtClean="0"/>
              <a:t>E nessuno fa piani per 1000 persone senza scrivere </a:t>
            </a:r>
          </a:p>
          <a:p>
            <a:pPr lvl="0"/>
            <a:r>
              <a:rPr lang="it-IT" dirty="0" smtClean="0"/>
              <a:t>Quando? </a:t>
            </a:r>
          </a:p>
          <a:p>
            <a:pPr lvl="1"/>
            <a:r>
              <a:rPr lang="it-IT" dirty="0" smtClean="0"/>
              <a:t>Lo schema generale in tempo per inserirlo nel POFT </a:t>
            </a:r>
          </a:p>
          <a:p>
            <a:pPr lvl="0"/>
            <a:r>
              <a:rPr lang="it-IT" dirty="0" smtClean="0"/>
              <a:t>Chi</a:t>
            </a:r>
          </a:p>
          <a:p>
            <a:pPr lvl="1"/>
            <a:r>
              <a:rPr lang="it-IT" dirty="0" smtClean="0"/>
              <a:t>Sotto la responsabilità</a:t>
            </a:r>
            <a:r>
              <a:rPr lang="it-IT" baseline="0" dirty="0" smtClean="0"/>
              <a:t> del DS, il nucleo interno di valutazione eventualmente integrato da altri</a:t>
            </a:r>
          </a:p>
          <a:p>
            <a:pPr lvl="1"/>
            <a:r>
              <a:rPr lang="it-IT" baseline="0" dirty="0" smtClean="0"/>
              <a:t>Condivisione collegiale, comunque votato nel POFT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Piano di Miglioramento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Cosa e Come?</a:t>
            </a:r>
          </a:p>
          <a:p>
            <a:pPr lvl="1"/>
            <a:r>
              <a:rPr lang="it-IT" dirty="0" smtClean="0"/>
              <a:t>Non c’è un format, ciascuna scuola è autonoma</a:t>
            </a:r>
          </a:p>
          <a:p>
            <a:pPr lvl="1"/>
            <a:r>
              <a:rPr lang="it-IT" dirty="0" smtClean="0"/>
              <a:t>La nota 1 settembre 2015 contiene alcuni dati che verranno richiesti dal </a:t>
            </a:r>
            <a:r>
              <a:rPr lang="it-IT" dirty="0" err="1" smtClean="0"/>
              <a:t>Miur</a:t>
            </a:r>
            <a:endParaRPr lang="it-IT" dirty="0" smtClean="0"/>
          </a:p>
          <a:p>
            <a:pPr lvl="1"/>
            <a:r>
              <a:rPr lang="it-IT" dirty="0" smtClean="0"/>
              <a:t>Indire pubblica un format che le scuole possono adottare e adattare</a:t>
            </a:r>
          </a:p>
          <a:p>
            <a:pPr lvl="0"/>
            <a:r>
              <a:rPr lang="it-IT" dirty="0" smtClean="0"/>
              <a:t>Con</a:t>
            </a:r>
            <a:r>
              <a:rPr lang="it-IT" baseline="0" dirty="0" smtClean="0"/>
              <a:t> chi?</a:t>
            </a:r>
          </a:p>
          <a:p>
            <a:pPr lvl="1"/>
            <a:r>
              <a:rPr lang="it-IT" dirty="0" smtClean="0"/>
              <a:t>Indire, università, associazioni professionali, realtà</a:t>
            </a:r>
            <a:r>
              <a:rPr lang="it-IT" baseline="0" dirty="0" smtClean="0"/>
              <a:t> del territorio, …</a:t>
            </a:r>
          </a:p>
          <a:p>
            <a:pPr lvl="1"/>
            <a:r>
              <a:rPr lang="it-IT" baseline="0" dirty="0" smtClean="0"/>
              <a:t>Da soli? Siamo sicuri che una scuola può fare tutto da sola? </a:t>
            </a:r>
          </a:p>
          <a:p>
            <a:pPr lvl="1"/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Quattro mosse vincenti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1a - Rivedere priorità e traguardi, ed esaminare la pertinenza degli obiettivi di processo individuati rispetto alle priorità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67025"/>
            <a:ext cx="73914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z="3000" b="0" kern="1200" cap="small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Quattro mosse vincenti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1b - Esaminare fattibilità ed impatto degli obiettivi di processo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00372"/>
            <a:ext cx="730567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z="3000" b="0" kern="1200" cap="small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Quattro mosse vincenti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27082"/>
            <a:ext cx="7467600" cy="4873752"/>
          </a:xfrm>
        </p:spPr>
        <p:txBody>
          <a:bodyPr/>
          <a:lstStyle/>
          <a:p>
            <a:r>
              <a:rPr lang="it-IT" dirty="0" smtClean="0"/>
              <a:t>2- Decidere e pianificare le azioni da compiere</a:t>
            </a:r>
          </a:p>
          <a:p>
            <a:pPr lvl="1"/>
            <a:r>
              <a:rPr lang="it-IT" dirty="0" smtClean="0"/>
              <a:t>Anche in riferimento agli obiettivi comma 7 legge 107</a:t>
            </a:r>
          </a:p>
          <a:p>
            <a:r>
              <a:rPr lang="it-IT" dirty="0" smtClean="0"/>
              <a:t>3 - Risorse umane interne ed esterne, strumentali, tempistiche, dettaglio delle attività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467100"/>
            <a:ext cx="719137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L’anno del RAV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Cosa abbiamo fatto finora?</a:t>
            </a:r>
          </a:p>
          <a:p>
            <a:pPr lvl="1"/>
            <a:r>
              <a:rPr lang="it-IT" dirty="0" smtClean="0"/>
              <a:t>Nucleo regionale + 9 nuclei provinciali</a:t>
            </a:r>
          </a:p>
          <a:p>
            <a:pPr lvl="1"/>
            <a:r>
              <a:rPr lang="it-IT" dirty="0" smtClean="0"/>
              <a:t>Conferenze di servizio per 400 DS</a:t>
            </a:r>
          </a:p>
          <a:p>
            <a:pPr lvl="1"/>
            <a:r>
              <a:rPr lang="it-IT" dirty="0" smtClean="0"/>
              <a:t>Quattro giorni di formazione per i 60 componenti dei nuclei provinciali</a:t>
            </a:r>
          </a:p>
          <a:p>
            <a:pPr lvl="1"/>
            <a:r>
              <a:rPr lang="it-IT" dirty="0" smtClean="0"/>
              <a:t>Tre seminari di formazione per ciascuna unità di autovalutazione delle scuole (27 incontri in ER, 80 gruppi di lavoro, almeno 2.000 presenze) </a:t>
            </a:r>
          </a:p>
          <a:p>
            <a:r>
              <a:rPr lang="it-IT" dirty="0" smtClean="0"/>
              <a:t>Obiettivo dichiarato: non una scuola di meno</a:t>
            </a:r>
          </a:p>
          <a:p>
            <a:r>
              <a:rPr lang="it-IT" dirty="0" smtClean="0"/>
              <a:t>Il100% delle scuole dell’Emilia Romagna ha fatto il Rapporto di Autovalutazione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z="3000" b="0" kern="1200" cap="small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Quattro mosse vincenti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4- Pianificare da subito tempi e modalità di monitoraggio in itinere e finali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428868"/>
            <a:ext cx="703897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4550" y="4133850"/>
            <a:ext cx="70294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z="3000" b="0" kern="1200" cap="small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Quattro mosse vincenti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5 – Quinta mossa: documentare l'attività del nucleo di valutazione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algn="ctr">
              <a:buNone/>
            </a:pPr>
            <a:r>
              <a:rPr lang="it-IT" dirty="0" smtClean="0"/>
              <a:t>GRAZIE PER L’ATTENZIONE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50" name="Picture 6" descr="http://www.dosenation.com/upload/img/jamesk_folks_065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428868"/>
            <a:ext cx="4357718" cy="3555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magnifici 7+3</a:t>
            </a:r>
            <a:endParaRPr lang="it-IT" dirty="0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504351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Gruppi guidati dai membri dei nuclei provinciali di Parma e Piacenza</a:t>
            </a:r>
          </a:p>
          <a:p>
            <a:pPr lvl="1"/>
            <a:r>
              <a:rPr lang="it-IT" dirty="0" smtClean="0"/>
              <a:t>Elena Conforti – 1 ciclo – risultati scolastici</a:t>
            </a:r>
          </a:p>
          <a:p>
            <a:pPr lvl="1"/>
            <a:r>
              <a:rPr lang="it-IT" dirty="0" smtClean="0"/>
              <a:t>Simona </a:t>
            </a:r>
            <a:r>
              <a:rPr lang="it-IT" dirty="0" err="1" smtClean="0"/>
              <a:t>Favari</a:t>
            </a:r>
            <a:r>
              <a:rPr lang="it-IT" dirty="0" smtClean="0"/>
              <a:t> – 1 ciclo – competenze chiave</a:t>
            </a:r>
          </a:p>
          <a:p>
            <a:pPr lvl="1"/>
            <a:r>
              <a:rPr lang="it-IT" dirty="0" smtClean="0"/>
              <a:t>Antonia </a:t>
            </a:r>
            <a:r>
              <a:rPr lang="it-IT" dirty="0" err="1" smtClean="0"/>
              <a:t>Lusardi</a:t>
            </a:r>
            <a:r>
              <a:rPr lang="it-IT" dirty="0" smtClean="0"/>
              <a:t> – 1 ciclo – esiti Invalsi</a:t>
            </a:r>
          </a:p>
          <a:p>
            <a:pPr lvl="1"/>
            <a:r>
              <a:rPr lang="it-IT" dirty="0" smtClean="0"/>
              <a:t>Maria Antonietta Stellati e Giorgia Guareschi – 1 ciclo – esiti Invalsi</a:t>
            </a:r>
          </a:p>
          <a:p>
            <a:pPr lvl="1"/>
            <a:r>
              <a:rPr lang="it-IT" dirty="0" smtClean="0"/>
              <a:t>Rita </a:t>
            </a:r>
            <a:r>
              <a:rPr lang="it-IT" dirty="0" err="1" smtClean="0"/>
              <a:t>Montesissa</a:t>
            </a:r>
            <a:r>
              <a:rPr lang="it-IT" dirty="0" smtClean="0"/>
              <a:t> – 2 ciclo – risultati scolastici</a:t>
            </a:r>
          </a:p>
          <a:p>
            <a:pPr lvl="1"/>
            <a:r>
              <a:rPr lang="it-IT" dirty="0" smtClean="0"/>
              <a:t>Beatrice </a:t>
            </a:r>
            <a:r>
              <a:rPr lang="it-IT" dirty="0" err="1" smtClean="0"/>
              <a:t>Aimi</a:t>
            </a:r>
            <a:r>
              <a:rPr lang="it-IT" dirty="0" smtClean="0"/>
              <a:t> – 2 ciclo – esiti Invalsi</a:t>
            </a:r>
          </a:p>
          <a:p>
            <a:pPr lvl="1"/>
            <a:r>
              <a:rPr lang="it-IT" dirty="0" smtClean="0"/>
              <a:t>Mauro Monti – 2 ciclo – esiti Invalsi</a:t>
            </a:r>
          </a:p>
          <a:p>
            <a:r>
              <a:rPr lang="it-IT" dirty="0" err="1" smtClean="0"/>
              <a:t>Special</a:t>
            </a:r>
            <a:r>
              <a:rPr lang="it-IT" dirty="0" smtClean="0"/>
              <a:t> </a:t>
            </a:r>
            <a:r>
              <a:rPr lang="it-IT" dirty="0" err="1" smtClean="0"/>
              <a:t>Guests</a:t>
            </a:r>
            <a:endParaRPr lang="it-IT" dirty="0" smtClean="0"/>
          </a:p>
          <a:p>
            <a:pPr lvl="1"/>
            <a:r>
              <a:rPr lang="it-IT" dirty="0" smtClean="0"/>
              <a:t>Ada </a:t>
            </a:r>
            <a:r>
              <a:rPr lang="it-IT" dirty="0" err="1" smtClean="0"/>
              <a:t>Guastoni</a:t>
            </a:r>
            <a:endParaRPr lang="it-IT" dirty="0" smtClean="0"/>
          </a:p>
          <a:p>
            <a:pPr lvl="1"/>
            <a:r>
              <a:rPr lang="it-IT" dirty="0" smtClean="0"/>
              <a:t>Giovanni </a:t>
            </a:r>
            <a:r>
              <a:rPr lang="it-IT" dirty="0" err="1" smtClean="0"/>
              <a:t>Zappia</a:t>
            </a:r>
            <a:endParaRPr lang="it-IT" dirty="0" smtClean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58259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Quadro di riferimento della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765175"/>
            <a:ext cx="9144000" cy="6092825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836613"/>
            <a:ext cx="9144000" cy="504825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j-ea"/>
                <a:cs typeface="+mj-cs"/>
              </a:rPr>
              <a:t>Contesto</a:t>
            </a:r>
            <a:endParaRPr lang="it-IT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ea typeface="+mj-ea"/>
              <a:cs typeface="+mj-cs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0" y="785794"/>
            <a:ext cx="1331913" cy="936625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dirty="0">
                <a:solidFill>
                  <a:schemeClr val="tx2">
                    <a:lumMod val="50000"/>
                  </a:schemeClr>
                </a:solidFill>
                <a:latin typeface="Agency FB" pitchFamily="34" charset="0"/>
                <a:ea typeface="+mj-ea"/>
                <a:cs typeface="+mj-cs"/>
              </a:rPr>
              <a:t>Popolazione scolastica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7164388" y="908050"/>
            <a:ext cx="1908175" cy="936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it-IT" sz="2200" b="1" dirty="0">
                <a:solidFill>
                  <a:schemeClr val="tx2">
                    <a:lumMod val="50000"/>
                  </a:schemeClr>
                </a:solidFill>
                <a:latin typeface="Agency FB" pitchFamily="34" charset="0"/>
                <a:ea typeface="+mj-ea"/>
                <a:cs typeface="+mj-cs"/>
              </a:rPr>
              <a:t>Territorio e capitale sociale</a:t>
            </a: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4925" y="6165850"/>
            <a:ext cx="2160588" cy="6477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sz="2200" b="1" dirty="0">
                <a:solidFill>
                  <a:schemeClr val="tx2">
                    <a:lumMod val="50000"/>
                  </a:schemeClr>
                </a:solidFill>
                <a:latin typeface="Agency FB" pitchFamily="34" charset="0"/>
                <a:ea typeface="+mj-ea"/>
                <a:cs typeface="+mj-cs"/>
              </a:rPr>
              <a:t>Risorse economiche e materiali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7164388" y="5949950"/>
            <a:ext cx="1908175" cy="9350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it-IT" sz="2200" b="1" dirty="0">
                <a:solidFill>
                  <a:schemeClr val="tx2">
                    <a:lumMod val="50000"/>
                  </a:schemeClr>
                </a:solidFill>
                <a:latin typeface="Agency FB" pitchFamily="34" charset="0"/>
                <a:ea typeface="+mj-ea"/>
                <a:cs typeface="+mj-cs"/>
              </a:rPr>
              <a:t>Risorse professionali</a:t>
            </a:r>
          </a:p>
        </p:txBody>
      </p:sp>
      <p:sp>
        <p:nvSpPr>
          <p:cNvPr id="12" name="Ovale 11"/>
          <p:cNvSpPr/>
          <p:nvPr/>
        </p:nvSpPr>
        <p:spPr>
          <a:xfrm>
            <a:off x="0" y="1341438"/>
            <a:ext cx="9144000" cy="53276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-36513" y="1484313"/>
            <a:ext cx="9144001" cy="6492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j-ea"/>
                <a:cs typeface="+mj-cs"/>
              </a:rPr>
              <a:t>Processi gestionali </a:t>
            </a: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j-ea"/>
                <a:cs typeface="+mj-cs"/>
              </a:rPr>
              <a:t>e </a:t>
            </a:r>
            <a:r>
              <a:rPr lang="it-IT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j-ea"/>
                <a:cs typeface="+mj-cs"/>
              </a:rPr>
              <a:t>organizzativi</a:t>
            </a:r>
            <a:endParaRPr lang="it-IT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ea typeface="+mj-ea"/>
              <a:cs typeface="+mj-cs"/>
            </a:endParaRP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 rot="1605772">
            <a:off x="552450" y="5256213"/>
            <a:ext cx="2386013" cy="620712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accent6">
                    <a:lumMod val="50000"/>
                  </a:schemeClr>
                </a:solidFill>
                <a:latin typeface="Agency FB" pitchFamily="34" charset="0"/>
                <a:ea typeface="+mj-ea"/>
                <a:cs typeface="+mj-cs"/>
              </a:rPr>
              <a:t>Orientamento strategico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accent6">
                    <a:lumMod val="50000"/>
                  </a:schemeClr>
                </a:solidFill>
                <a:latin typeface="Agency FB" pitchFamily="34" charset="0"/>
                <a:ea typeface="+mj-ea"/>
                <a:cs typeface="+mj-cs"/>
              </a:rPr>
              <a:t>e organizzazione della scuola</a:t>
            </a:r>
          </a:p>
        </p:txBody>
      </p:sp>
      <p:sp>
        <p:nvSpPr>
          <p:cNvPr id="15" name="Titolo 1"/>
          <p:cNvSpPr txBox="1">
            <a:spLocks/>
          </p:cNvSpPr>
          <p:nvPr/>
        </p:nvSpPr>
        <p:spPr>
          <a:xfrm>
            <a:off x="3419475" y="5949950"/>
            <a:ext cx="2386013" cy="620713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accent6">
                    <a:lumMod val="50000"/>
                  </a:schemeClr>
                </a:solidFill>
                <a:latin typeface="Agency FB" pitchFamily="34" charset="0"/>
                <a:ea typeface="+mj-ea"/>
                <a:cs typeface="+mj-cs"/>
              </a:rPr>
              <a:t>Integrazione con il territorio e rapporti con le famiglie</a:t>
            </a:r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 rot="19946657">
            <a:off x="6316663" y="5278438"/>
            <a:ext cx="2233612" cy="620712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accent6">
                    <a:lumMod val="50000"/>
                  </a:schemeClr>
                </a:solidFill>
                <a:latin typeface="Agency FB" pitchFamily="34" charset="0"/>
                <a:ea typeface="+mj-ea"/>
                <a:cs typeface="+mj-cs"/>
              </a:rPr>
              <a:t>Sviluppo e valorizzazione delle risorse umane</a:t>
            </a:r>
          </a:p>
        </p:txBody>
      </p:sp>
      <p:sp>
        <p:nvSpPr>
          <p:cNvPr id="17" name="Titolo 1"/>
          <p:cNvSpPr txBox="1">
            <a:spLocks/>
          </p:cNvSpPr>
          <p:nvPr/>
        </p:nvSpPr>
        <p:spPr>
          <a:xfrm>
            <a:off x="-34925" y="2133600"/>
            <a:ext cx="9144000" cy="6477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Agency FB" pitchFamily="34" charset="0"/>
                <a:ea typeface="+mj-ea"/>
                <a:cs typeface="+mj-cs"/>
              </a:rPr>
              <a:t>Pratiche educative e didattiche</a:t>
            </a:r>
          </a:p>
        </p:txBody>
      </p:sp>
      <p:sp>
        <p:nvSpPr>
          <p:cNvPr id="18" name="Ovale 17"/>
          <p:cNvSpPr/>
          <p:nvPr/>
        </p:nvSpPr>
        <p:spPr>
          <a:xfrm>
            <a:off x="971550" y="2060575"/>
            <a:ext cx="7200900" cy="388937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9" name="Titolo 1"/>
          <p:cNvSpPr txBox="1">
            <a:spLocks/>
          </p:cNvSpPr>
          <p:nvPr/>
        </p:nvSpPr>
        <p:spPr>
          <a:xfrm>
            <a:off x="1116013" y="3284538"/>
            <a:ext cx="1368425" cy="649287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gency FB" pitchFamily="34" charset="0"/>
                <a:ea typeface="+mj-ea"/>
                <a:cs typeface="+mj-cs"/>
              </a:rPr>
              <a:t>Ambiente di apprendimento</a:t>
            </a:r>
          </a:p>
        </p:txBody>
      </p:sp>
      <p:sp>
        <p:nvSpPr>
          <p:cNvPr id="20" name="Titolo 1"/>
          <p:cNvSpPr txBox="1">
            <a:spLocks/>
          </p:cNvSpPr>
          <p:nvPr/>
        </p:nvSpPr>
        <p:spPr>
          <a:xfrm>
            <a:off x="6732588" y="3284538"/>
            <a:ext cx="1439862" cy="649287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gency FB" pitchFamily="34" charset="0"/>
                <a:ea typeface="+mj-ea"/>
                <a:cs typeface="+mj-cs"/>
              </a:rPr>
              <a:t>Continuità e orientamento</a:t>
            </a:r>
          </a:p>
        </p:txBody>
      </p:sp>
      <p:sp>
        <p:nvSpPr>
          <p:cNvPr id="21" name="Titolo 1"/>
          <p:cNvSpPr txBox="1">
            <a:spLocks/>
          </p:cNvSpPr>
          <p:nvPr/>
        </p:nvSpPr>
        <p:spPr>
          <a:xfrm rot="1589385">
            <a:off x="1644650" y="4983163"/>
            <a:ext cx="2278063" cy="6477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gency FB" pitchFamily="34" charset="0"/>
                <a:ea typeface="+mj-ea"/>
                <a:cs typeface="+mj-cs"/>
              </a:rPr>
              <a:t>Curricolo progettazione e valutazione</a:t>
            </a:r>
          </a:p>
        </p:txBody>
      </p:sp>
      <p:sp>
        <p:nvSpPr>
          <p:cNvPr id="22" name="Titolo 1"/>
          <p:cNvSpPr txBox="1">
            <a:spLocks/>
          </p:cNvSpPr>
          <p:nvPr/>
        </p:nvSpPr>
        <p:spPr>
          <a:xfrm rot="20311494">
            <a:off x="5075238" y="5097463"/>
            <a:ext cx="2303462" cy="520700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gency FB" pitchFamily="34" charset="0"/>
                <a:ea typeface="+mj-ea"/>
                <a:cs typeface="+mj-cs"/>
              </a:rPr>
              <a:t>Inclusione e differenziazione</a:t>
            </a:r>
          </a:p>
        </p:txBody>
      </p:sp>
      <p:sp>
        <p:nvSpPr>
          <p:cNvPr id="23" name="Ovale 22"/>
          <p:cNvSpPr/>
          <p:nvPr/>
        </p:nvSpPr>
        <p:spPr>
          <a:xfrm>
            <a:off x="2555875" y="2781300"/>
            <a:ext cx="3960813" cy="25923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4" name="Titolo 1"/>
          <p:cNvSpPr txBox="1">
            <a:spLocks/>
          </p:cNvSpPr>
          <p:nvPr/>
        </p:nvSpPr>
        <p:spPr>
          <a:xfrm>
            <a:off x="3419475" y="2924175"/>
            <a:ext cx="2232025" cy="792163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j-ea"/>
                <a:cs typeface="+mj-cs"/>
              </a:rPr>
              <a:t>Esiti formativi ed educativi</a:t>
            </a:r>
          </a:p>
        </p:txBody>
      </p:sp>
      <p:sp>
        <p:nvSpPr>
          <p:cNvPr id="25" name="Titolo 1"/>
          <p:cNvSpPr txBox="1">
            <a:spLocks/>
          </p:cNvSpPr>
          <p:nvPr/>
        </p:nvSpPr>
        <p:spPr>
          <a:xfrm>
            <a:off x="2700338" y="3789363"/>
            <a:ext cx="1008062" cy="6477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Risultati scolastici</a:t>
            </a:r>
          </a:p>
        </p:txBody>
      </p:sp>
      <p:sp>
        <p:nvSpPr>
          <p:cNvPr id="26" name="Titolo 1"/>
          <p:cNvSpPr txBox="1">
            <a:spLocks/>
          </p:cNvSpPr>
          <p:nvPr/>
        </p:nvSpPr>
        <p:spPr>
          <a:xfrm>
            <a:off x="5292725" y="3789363"/>
            <a:ext cx="1366838" cy="6477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Risultati nelle prove Invalsi</a:t>
            </a:r>
          </a:p>
        </p:txBody>
      </p:sp>
      <p:sp>
        <p:nvSpPr>
          <p:cNvPr id="27" name="Titolo 1"/>
          <p:cNvSpPr txBox="1">
            <a:spLocks/>
          </p:cNvSpPr>
          <p:nvPr/>
        </p:nvSpPr>
        <p:spPr>
          <a:xfrm>
            <a:off x="3059113" y="4365625"/>
            <a:ext cx="3241675" cy="5032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Competenze chiave di cittadinanza</a:t>
            </a:r>
          </a:p>
        </p:txBody>
      </p:sp>
      <p:sp>
        <p:nvSpPr>
          <p:cNvPr id="28" name="Titolo 1"/>
          <p:cNvSpPr txBox="1">
            <a:spLocks/>
          </p:cNvSpPr>
          <p:nvPr/>
        </p:nvSpPr>
        <p:spPr>
          <a:xfrm>
            <a:off x="3492500" y="4797425"/>
            <a:ext cx="2087563" cy="5032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Risultati a distanza</a:t>
            </a:r>
          </a:p>
        </p:txBody>
      </p:sp>
      <p:sp>
        <p:nvSpPr>
          <p:cNvPr id="29" name="Titolo 1"/>
          <p:cNvSpPr txBox="1">
            <a:spLocks/>
          </p:cNvSpPr>
          <p:nvPr/>
        </p:nvSpPr>
        <p:spPr>
          <a:xfrm>
            <a:off x="0" y="2205038"/>
            <a:ext cx="9144000" cy="6477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j-ea"/>
                <a:cs typeface="+mj-cs"/>
              </a:rPr>
              <a:t>Processi educativi </a:t>
            </a:r>
            <a:r>
              <a:rPr lang="it-IT" sz="2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j-ea"/>
                <a:cs typeface="+mj-cs"/>
              </a:rPr>
              <a:t>e </a:t>
            </a:r>
            <a:r>
              <a:rPr lang="it-IT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j-ea"/>
                <a:cs typeface="+mj-cs"/>
              </a:rPr>
              <a:t>didattici</a:t>
            </a:r>
            <a:endParaRPr lang="it-IT" sz="2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ea typeface="+mj-ea"/>
              <a:cs typeface="+mj-cs"/>
            </a:endParaRPr>
          </a:p>
        </p:txBody>
      </p:sp>
      <p:sp>
        <p:nvSpPr>
          <p:cNvPr id="30" name="Segnaposto data 28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L’esito del RAV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it-IT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Ogni scuola ha identificato priorità e relativi traguardi, e gli obiettivi di processo adeguati per raggiungerli</a:t>
            </a:r>
            <a:endParaRPr lang="it-IT" sz="2400" dirty="0" smtClean="0"/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Rettangolo 1"/>
          <p:cNvSpPr>
            <a:spLocks/>
          </p:cNvSpPr>
          <p:nvPr/>
        </p:nvSpPr>
        <p:spPr bwMode="auto">
          <a:xfrm>
            <a:off x="1500166" y="3975219"/>
            <a:ext cx="6056057" cy="288278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Rettangolo arrotondato 2"/>
          <p:cNvSpPr>
            <a:spLocks noChangeArrowheads="1"/>
          </p:cNvSpPr>
          <p:nvPr/>
        </p:nvSpPr>
        <p:spPr bwMode="auto">
          <a:xfrm>
            <a:off x="1629369" y="4043108"/>
            <a:ext cx="1264367" cy="260216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PRIORITA’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RIFERITE AGLI </a:t>
            </a:r>
            <a:r>
              <a:rPr kumimoji="0" lang="it-IT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ESITI</a:t>
            </a: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DEGLI STUDENTI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tangolo arrotondato 3"/>
          <p:cNvSpPr>
            <a:spLocks noChangeArrowheads="1"/>
          </p:cNvSpPr>
          <p:nvPr/>
        </p:nvSpPr>
        <p:spPr bwMode="auto">
          <a:xfrm>
            <a:off x="6142938" y="4043108"/>
            <a:ext cx="1225960" cy="260216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TRAGUARDI DI LUNGO PERIODO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entagono 5"/>
          <p:cNvSpPr>
            <a:spLocks/>
          </p:cNvSpPr>
          <p:nvPr/>
        </p:nvSpPr>
        <p:spPr bwMode="auto">
          <a:xfrm>
            <a:off x="3182661" y="4053247"/>
            <a:ext cx="2667000" cy="442554"/>
          </a:xfrm>
          <a:prstGeom prst="homePlate">
            <a:avLst>
              <a:gd name="adj" fmla="val 49951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Obiettivo di </a:t>
            </a:r>
            <a:r>
              <a:rPr kumimoji="0" lang="it-IT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processo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entagono 6"/>
          <p:cNvSpPr>
            <a:spLocks/>
          </p:cNvSpPr>
          <p:nvPr/>
        </p:nvSpPr>
        <p:spPr bwMode="auto">
          <a:xfrm>
            <a:off x="3182661" y="4876808"/>
            <a:ext cx="2667000" cy="441318"/>
          </a:xfrm>
          <a:prstGeom prst="homePlate">
            <a:avLst>
              <a:gd name="adj" fmla="val 4997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Obiettivo di </a:t>
            </a:r>
            <a:r>
              <a:rPr kumimoji="0" lang="it-IT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processo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entagono 7"/>
          <p:cNvSpPr>
            <a:spLocks/>
          </p:cNvSpPr>
          <p:nvPr/>
        </p:nvSpPr>
        <p:spPr bwMode="auto">
          <a:xfrm>
            <a:off x="3184197" y="5738274"/>
            <a:ext cx="2665464" cy="456152"/>
          </a:xfrm>
          <a:prstGeom prst="homePlate">
            <a:avLst>
              <a:gd name="adj" fmla="val 50023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Obiettivo di </a:t>
            </a:r>
            <a:r>
              <a:rPr kumimoji="0" lang="it-IT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processo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https://encrypted-tbn2.gstatic.com/images?q=tbn:ANd9GcRh_K_M8xUSxgsvG6Bdp8I55liHVDusI9tiyfgkktVLDW8Vte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8313" y="2742037"/>
            <a:ext cx="1453170" cy="1088475"/>
          </a:xfrm>
          <a:prstGeom prst="rect">
            <a:avLst/>
          </a:prstGeom>
          <a:noFill/>
        </p:spPr>
      </p:pic>
      <p:pic>
        <p:nvPicPr>
          <p:cNvPr id="12" name="Picture 6" descr="http://www.corriere.it/Primo_Piano/Economia/Speciali/2013/Italie/Sicilia/img/01--618x3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737306"/>
            <a:ext cx="1874596" cy="1062386"/>
          </a:xfrm>
          <a:prstGeom prst="rect">
            <a:avLst/>
          </a:prstGeom>
          <a:noFill/>
        </p:spPr>
      </p:pic>
      <p:pic>
        <p:nvPicPr>
          <p:cNvPr id="13" name="Picture 4" descr="https://encrypted-tbn1.gstatic.com/images?q=tbn:ANd9GcTCZV-I0tbuGiWjr8E-Sdtj9Np6uYpYdDnORc0j91NM-H53VwU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786058"/>
            <a:ext cx="1874596" cy="937298"/>
          </a:xfrm>
          <a:prstGeom prst="rect">
            <a:avLst/>
          </a:prstGeom>
          <a:noFill/>
        </p:spPr>
      </p:pic>
      <p:sp>
        <p:nvSpPr>
          <p:cNvPr id="14" name="Freccia a destra 13"/>
          <p:cNvSpPr/>
          <p:nvPr/>
        </p:nvSpPr>
        <p:spPr>
          <a:xfrm>
            <a:off x="2484301" y="3015727"/>
            <a:ext cx="604708" cy="24328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5484697" y="3087165"/>
            <a:ext cx="604708" cy="24328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z="3000" b="0" kern="1200" cap="small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L’esito del RAV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Finalmente, il 3 novembre, pubblicazione RAV </a:t>
            </a:r>
          </a:p>
          <a:p>
            <a:pPr lvl="1"/>
            <a:r>
              <a:rPr lang="it-IT" dirty="0" smtClean="0"/>
              <a:t>I giornali hanno capito tutto, estrapolando classifiche nei punteggi auto-assegnati dalle scuole</a:t>
            </a:r>
          </a:p>
          <a:p>
            <a:r>
              <a:rPr lang="it-IT" dirty="0" smtClean="0"/>
              <a:t>Focalizzazione sulla pubblicazione dei punteggi Invalsi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a Piacenza?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Abbiamo contato priorità e obiettivi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9300" y="3067050"/>
            <a:ext cx="712470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071678"/>
            <a:ext cx="412432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z="3000" b="0" kern="1200" cap="small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 a </a:t>
            </a:r>
            <a:r>
              <a:rPr lang="it-IT" dirty="0" smtClean="0"/>
              <a:t>Piacenza</a:t>
            </a:r>
            <a:r>
              <a:rPr kumimoji="0" lang="it-IT" sz="3000" b="0" kern="1200" cap="small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6" name="Grafico 5"/>
          <p:cNvGraphicFramePr/>
          <p:nvPr/>
        </p:nvGraphicFramePr>
        <p:xfrm>
          <a:off x="857224" y="2143116"/>
          <a:ext cx="678661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a Piacenza?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6" name="Grafico 5"/>
          <p:cNvGraphicFramePr/>
          <p:nvPr/>
        </p:nvGraphicFramePr>
        <p:xfrm>
          <a:off x="785786" y="2143116"/>
          <a:ext cx="7048533" cy="422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it-IT" sz="3000" b="0" kern="1200" cap="small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 a </a:t>
            </a:r>
            <a:r>
              <a:rPr lang="it-IT" dirty="0" smtClean="0"/>
              <a:t>Piacenza</a:t>
            </a:r>
            <a:r>
              <a:rPr kumimoji="0" lang="it-IT" sz="3000" b="0" kern="1200" cap="small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6" name="Grafico 5"/>
          <p:cNvGraphicFramePr/>
          <p:nvPr/>
        </p:nvGraphicFramePr>
        <p:xfrm>
          <a:off x="357158" y="1928802"/>
          <a:ext cx="7405723" cy="4443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1489</TotalTime>
  <Words>898</Words>
  <Application>Microsoft Office PowerPoint</Application>
  <PresentationFormat>Presentazione su schermo (4:3)</PresentationFormat>
  <Paragraphs>142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Loggia</vt:lpstr>
      <vt:lpstr>RAV e PdM dove siamo e dove andiamo</vt:lpstr>
      <vt:lpstr>L’anno del RAV</vt:lpstr>
      <vt:lpstr>Il Quadro di riferimento della valutazione</vt:lpstr>
      <vt:lpstr>L’esito del RAV</vt:lpstr>
      <vt:lpstr>L’esito del RAV</vt:lpstr>
      <vt:lpstr>E a Piacenza? </vt:lpstr>
      <vt:lpstr>E a Piacenza?</vt:lpstr>
      <vt:lpstr>E a Piacenza?</vt:lpstr>
      <vt:lpstr>E a Piacenza?</vt:lpstr>
      <vt:lpstr>E a Piacenza?</vt:lpstr>
      <vt:lpstr>Contestualizziamoci</vt:lpstr>
      <vt:lpstr>L’anno che verrà</vt:lpstr>
      <vt:lpstr>L’anno che verrà</vt:lpstr>
      <vt:lpstr>Ma intanto …</vt:lpstr>
      <vt:lpstr>Il Piano di Miglioramento</vt:lpstr>
      <vt:lpstr>Il Piano di Miglioramento</vt:lpstr>
      <vt:lpstr>Quattro mosse vincenti </vt:lpstr>
      <vt:lpstr>Quattro mosse vincenti </vt:lpstr>
      <vt:lpstr>Quattro mosse vincenti </vt:lpstr>
      <vt:lpstr>Quattro mosse vincenti </vt:lpstr>
      <vt:lpstr>Quattro mosse vincenti</vt:lpstr>
      <vt:lpstr>I magnifici 7+3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Letizia Giampietro</dc:creator>
  <cp:lastModifiedBy>Paolo</cp:lastModifiedBy>
  <cp:revision>123</cp:revision>
  <dcterms:created xsi:type="dcterms:W3CDTF">2015-11-05T11:47:50Z</dcterms:created>
  <dcterms:modified xsi:type="dcterms:W3CDTF">2015-12-09T11:16:22Z</dcterms:modified>
</cp:coreProperties>
</file>